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66" r:id="rId3"/>
    <p:sldId id="277" r:id="rId4"/>
    <p:sldId id="278" r:id="rId5"/>
    <p:sldId id="261" r:id="rId6"/>
    <p:sldId id="263" r:id="rId7"/>
    <p:sldId id="264" r:id="rId8"/>
    <p:sldId id="267" r:id="rId9"/>
    <p:sldId id="268" r:id="rId10"/>
    <p:sldId id="265" r:id="rId11"/>
    <p:sldId id="269" r:id="rId12"/>
    <p:sldId id="270" r:id="rId13"/>
    <p:sldId id="271" r:id="rId14"/>
    <p:sldId id="279" r:id="rId15"/>
    <p:sldId id="285" r:id="rId16"/>
    <p:sldId id="280" r:id="rId17"/>
    <p:sldId id="273" r:id="rId18"/>
    <p:sldId id="272" r:id="rId19"/>
    <p:sldId id="282" r:id="rId20"/>
    <p:sldId id="283" r:id="rId21"/>
    <p:sldId id="281" r:id="rId22"/>
    <p:sldId id="275" r:id="rId23"/>
    <p:sldId id="276" r:id="rId24"/>
    <p:sldId id="284"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FFCC"/>
    <a:srgbClr val="00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02"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721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3747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575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120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7879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896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0806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401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263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89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373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566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8661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1197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1784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77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9976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2671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371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360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938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154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cb4b18d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cb4b18d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68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8.em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6.em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climate-adapt.eea.europa.eu/" TargetMode="Externa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764300"/>
            <a:ext cx="8520600" cy="1614900"/>
          </a:xfrm>
          <a:prstGeom prst="rect">
            <a:avLst/>
          </a:prstGeom>
        </p:spPr>
        <p:txBody>
          <a:bodyPr spcFirstLastPara="1" wrap="square" lIns="91425" tIns="91425" rIns="91425" bIns="91425" anchor="b" anchorCtr="0">
            <a:normAutofit/>
          </a:bodyPr>
          <a:lstStyle/>
          <a:p>
            <a:pPr lvl="0"/>
            <a:r>
              <a:rPr lang="it-IT" sz="3000" b="1" dirty="0"/>
              <a:t>La salvaguardia fisica ed ambientale della città di fronte ai cambiamenti climatici </a:t>
            </a:r>
          </a:p>
        </p:txBody>
      </p:sp>
      <p:sp>
        <p:nvSpPr>
          <p:cNvPr id="55" name="Google Shape;55;p13"/>
          <p:cNvSpPr txBox="1">
            <a:spLocks noGrp="1"/>
          </p:cNvSpPr>
          <p:nvPr>
            <p:ph type="subTitle" idx="1"/>
          </p:nvPr>
        </p:nvSpPr>
        <p:spPr>
          <a:xfrm>
            <a:off x="1842659" y="3504376"/>
            <a:ext cx="3405373" cy="535800"/>
          </a:xfrm>
          <a:prstGeom prst="rect">
            <a:avLst/>
          </a:prstGeom>
        </p:spPr>
        <p:txBody>
          <a:bodyPr spcFirstLastPara="1" wrap="square" lIns="91425" tIns="91425" rIns="91425" bIns="91425" anchor="t" anchorCtr="0">
            <a:normAutofit/>
          </a:bodyPr>
          <a:lstStyle/>
          <a:p>
            <a:pPr marL="0" lvl="0" indent="0"/>
            <a:r>
              <a:rPr lang="it-IT" sz="2000" dirty="0">
                <a:solidFill>
                  <a:schemeClr val="dk1"/>
                </a:solidFill>
              </a:rPr>
              <a:t>Emiliano Ramieri</a:t>
            </a:r>
          </a:p>
        </p:txBody>
      </p:sp>
      <p:pic>
        <p:nvPicPr>
          <p:cNvPr id="56" name="Google Shape;56;p13"/>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57" name="Google Shape;57;p13"/>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txBox="1">
            <a:spLocks noGrp="1"/>
          </p:cNvSpPr>
          <p:nvPr>
            <p:ph type="subTitle" idx="1"/>
          </p:nvPr>
        </p:nvSpPr>
        <p:spPr>
          <a:xfrm>
            <a:off x="874950" y="882150"/>
            <a:ext cx="7394100" cy="792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it" sz="2959" dirty="0">
                <a:solidFill>
                  <a:srgbClr val="E30613"/>
                </a:solidFill>
              </a:rPr>
              <a:t>Cinquant’anni di Legge Speciale per Venezia</a:t>
            </a:r>
            <a:endParaRPr sz="2959" dirty="0">
              <a:solidFill>
                <a:srgbClr val="E30613"/>
              </a:solidFill>
            </a:endParaRPr>
          </a:p>
          <a:p>
            <a:pPr marL="0" lvl="0" indent="0" algn="ctr" rtl="0">
              <a:spcBef>
                <a:spcPts val="0"/>
              </a:spcBef>
              <a:spcAft>
                <a:spcPts val="0"/>
              </a:spcAft>
              <a:buNone/>
            </a:pPr>
            <a:br>
              <a:rPr lang="it" sz="686" dirty="0">
                <a:solidFill>
                  <a:srgbClr val="E30613"/>
                </a:solidFill>
              </a:rPr>
            </a:br>
            <a:r>
              <a:rPr lang="it" sz="2138" dirty="0">
                <a:solidFill>
                  <a:srgbClr val="E30613"/>
                </a:solidFill>
              </a:rPr>
              <a:t>(1973-2023)</a:t>
            </a:r>
            <a:endParaRPr sz="2138" dirty="0">
              <a:solidFill>
                <a:srgbClr val="E30613"/>
              </a:solidFill>
            </a:endParaRPr>
          </a:p>
        </p:txBody>
      </p:sp>
      <p:sp>
        <p:nvSpPr>
          <p:cNvPr id="59" name="Google Shape;59;p13"/>
          <p:cNvSpPr txBox="1"/>
          <p:nvPr/>
        </p:nvSpPr>
        <p:spPr>
          <a:xfrm>
            <a:off x="311700" y="4576000"/>
            <a:ext cx="8520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200">
                <a:solidFill>
                  <a:schemeClr val="dk1"/>
                </a:solidFill>
                <a:highlight>
                  <a:schemeClr val="lt1"/>
                </a:highlight>
              </a:rPr>
              <a:t>Fondazione Gianni Pellicani: www.fondazionegiannipellicani.it - fondazione@fondazionegiannipellicani.it</a:t>
            </a:r>
            <a:br>
              <a:rPr lang="it" sz="1200">
                <a:solidFill>
                  <a:schemeClr val="dk1"/>
                </a:solidFill>
                <a:highlight>
                  <a:schemeClr val="lt1"/>
                </a:highlight>
              </a:rPr>
            </a:br>
            <a:r>
              <a:rPr lang="it" sz="1200">
                <a:solidFill>
                  <a:schemeClr val="dk1"/>
                </a:solidFill>
                <a:highlight>
                  <a:schemeClr val="lt1"/>
                </a:highlight>
              </a:rPr>
              <a:t>Fb: Fondazione Gianni Pellicani - Tw: @FgPellicani</a:t>
            </a:r>
            <a:endParaRPr sz="1200">
              <a:solidFill>
                <a:schemeClr val="dk1"/>
              </a:solidFill>
              <a:highlight>
                <a:schemeClr val="lt1"/>
              </a:highlight>
            </a:endParaRPr>
          </a:p>
        </p:txBody>
      </p:sp>
      <p:pic>
        <p:nvPicPr>
          <p:cNvPr id="60" name="Google Shape;60;p13"/>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pic>
        <p:nvPicPr>
          <p:cNvPr id="3" name="Immagine 2">
            <a:extLst>
              <a:ext uri="{FF2B5EF4-FFF2-40B4-BE49-F238E27FC236}">
                <a16:creationId xmlns:a16="http://schemas.microsoft.com/office/drawing/2014/main" id="{59DCF7D3-C062-4354-A64C-CB64CE0AEB59}"/>
              </a:ext>
            </a:extLst>
          </p:cNvPr>
          <p:cNvPicPr>
            <a:picLocks noChangeAspect="1"/>
          </p:cNvPicPr>
          <p:nvPr/>
        </p:nvPicPr>
        <p:blipFill>
          <a:blip r:embed="rId5"/>
          <a:stretch>
            <a:fillRect/>
          </a:stretch>
        </p:blipFill>
        <p:spPr>
          <a:xfrm>
            <a:off x="4721427" y="3449935"/>
            <a:ext cx="1770608" cy="6446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Approccio incrementale</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pic>
        <p:nvPicPr>
          <p:cNvPr id="7" name="Picture 2" descr="Immagine 1">
            <a:extLst>
              <a:ext uri="{FF2B5EF4-FFF2-40B4-BE49-F238E27FC236}">
                <a16:creationId xmlns:a16="http://schemas.microsoft.com/office/drawing/2014/main" id="{B4C77715-8228-43E2-BD4A-B6B1D3DB10D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871608" y="1096554"/>
            <a:ext cx="7260135" cy="2052000"/>
          </a:xfrm>
          <a:prstGeom prst="rect">
            <a:avLst/>
          </a:prstGeom>
          <a:noFill/>
          <a:ln w="22225" cap="flat" cmpd="sng">
            <a:solidFill>
              <a:schemeClr val="accent5">
                <a:lumMod val="7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CasellaDiTesto 7">
            <a:extLst>
              <a:ext uri="{FF2B5EF4-FFF2-40B4-BE49-F238E27FC236}">
                <a16:creationId xmlns:a16="http://schemas.microsoft.com/office/drawing/2014/main" id="{0CB899E8-3145-4F72-A2D2-D452CE1D32EE}"/>
              </a:ext>
            </a:extLst>
          </p:cNvPr>
          <p:cNvSpPr txBox="1">
            <a:spLocks noChangeArrowheads="1"/>
          </p:cNvSpPr>
          <p:nvPr/>
        </p:nvSpPr>
        <p:spPr bwMode="auto">
          <a:xfrm>
            <a:off x="1048863" y="3317415"/>
            <a:ext cx="6905625"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tabLst>
                <a:tab pos="92075" algn="l"/>
              </a:tabLst>
              <a:defRPr b="1">
                <a:solidFill>
                  <a:schemeClr val="tx1"/>
                </a:solidFill>
                <a:latin typeface="Arial" charset="0"/>
              </a:defRPr>
            </a:lvl1pPr>
            <a:lvl2pPr marL="742950" indent="-285750" eaLnBrk="0" hangingPunct="0">
              <a:tabLst>
                <a:tab pos="92075" algn="l"/>
              </a:tabLst>
              <a:defRPr b="1">
                <a:solidFill>
                  <a:schemeClr val="tx1"/>
                </a:solidFill>
                <a:latin typeface="Arial" charset="0"/>
              </a:defRPr>
            </a:lvl2pPr>
            <a:lvl3pPr marL="1143000" indent="-228600" eaLnBrk="0" hangingPunct="0">
              <a:tabLst>
                <a:tab pos="92075" algn="l"/>
              </a:tabLst>
              <a:defRPr b="1">
                <a:solidFill>
                  <a:schemeClr val="tx1"/>
                </a:solidFill>
                <a:latin typeface="Arial" charset="0"/>
              </a:defRPr>
            </a:lvl3pPr>
            <a:lvl4pPr marL="1600200" indent="-228600" eaLnBrk="0" hangingPunct="0">
              <a:tabLst>
                <a:tab pos="92075" algn="l"/>
              </a:tabLst>
              <a:defRPr b="1">
                <a:solidFill>
                  <a:schemeClr val="tx1"/>
                </a:solidFill>
                <a:latin typeface="Arial" charset="0"/>
              </a:defRPr>
            </a:lvl4pPr>
            <a:lvl5pPr marL="2057400" indent="-228600" eaLnBrk="0" hangingPunct="0">
              <a:tabLst>
                <a:tab pos="92075" algn="l"/>
              </a:tabLst>
              <a:defRPr b="1">
                <a:solidFill>
                  <a:schemeClr val="tx1"/>
                </a:solidFill>
                <a:latin typeface="Arial" charset="0"/>
              </a:defRPr>
            </a:lvl5pPr>
            <a:lvl6pPr marL="2514600" indent="-228600" eaLnBrk="0" fontAlgn="base" hangingPunct="0">
              <a:spcBef>
                <a:spcPct val="0"/>
              </a:spcBef>
              <a:spcAft>
                <a:spcPct val="0"/>
              </a:spcAft>
              <a:tabLst>
                <a:tab pos="92075" algn="l"/>
              </a:tabLst>
              <a:defRPr b="1">
                <a:solidFill>
                  <a:schemeClr val="tx1"/>
                </a:solidFill>
                <a:latin typeface="Arial" charset="0"/>
              </a:defRPr>
            </a:lvl6pPr>
            <a:lvl7pPr marL="2971800" indent="-228600" eaLnBrk="0" fontAlgn="base" hangingPunct="0">
              <a:spcBef>
                <a:spcPct val="0"/>
              </a:spcBef>
              <a:spcAft>
                <a:spcPct val="0"/>
              </a:spcAft>
              <a:tabLst>
                <a:tab pos="92075" algn="l"/>
              </a:tabLst>
              <a:defRPr b="1">
                <a:solidFill>
                  <a:schemeClr val="tx1"/>
                </a:solidFill>
                <a:latin typeface="Arial" charset="0"/>
              </a:defRPr>
            </a:lvl7pPr>
            <a:lvl8pPr marL="3429000" indent="-228600" eaLnBrk="0" fontAlgn="base" hangingPunct="0">
              <a:spcBef>
                <a:spcPct val="0"/>
              </a:spcBef>
              <a:spcAft>
                <a:spcPct val="0"/>
              </a:spcAft>
              <a:tabLst>
                <a:tab pos="92075" algn="l"/>
              </a:tabLst>
              <a:defRPr b="1">
                <a:solidFill>
                  <a:schemeClr val="tx1"/>
                </a:solidFill>
                <a:latin typeface="Arial" charset="0"/>
              </a:defRPr>
            </a:lvl8pPr>
            <a:lvl9pPr marL="3886200" indent="-228600" eaLnBrk="0" fontAlgn="base" hangingPunct="0">
              <a:spcBef>
                <a:spcPct val="0"/>
              </a:spcBef>
              <a:spcAft>
                <a:spcPct val="0"/>
              </a:spcAft>
              <a:tabLst>
                <a:tab pos="92075" algn="l"/>
              </a:tabLst>
              <a:defRPr b="1">
                <a:solidFill>
                  <a:schemeClr val="tx1"/>
                </a:solidFill>
                <a:latin typeface="Arial" charset="0"/>
              </a:defRPr>
            </a:lvl9pPr>
          </a:lstStyle>
          <a:p>
            <a:pPr marL="0" indent="0" algn="ctr" eaLnBrk="1" hangingPunct="1">
              <a:lnSpc>
                <a:spcPct val="110000"/>
              </a:lnSpc>
              <a:spcBef>
                <a:spcPts val="1200"/>
              </a:spcBef>
              <a:spcAft>
                <a:spcPts val="1200"/>
              </a:spcAft>
            </a:pPr>
            <a:r>
              <a:rPr lang="it-IT" sz="1600" b="0" dirty="0">
                <a:latin typeface="Arial" panose="020B0604020202020204" pitchFamily="34" charset="0"/>
                <a:cs typeface="Arial" panose="020B0604020202020204" pitchFamily="34" charset="0"/>
              </a:rPr>
              <a:t>Misure di adattamento finalizzate a proteggere il sistema fino ad un determinato livello di rischio – agiscono sull’esposizione </a:t>
            </a:r>
          </a:p>
        </p:txBody>
      </p:sp>
    </p:spTree>
    <p:extLst>
      <p:ext uri="{BB962C8B-B14F-4D97-AF65-F5344CB8AC3E}">
        <p14:creationId xmlns:p14="http://schemas.microsoft.com/office/powerpoint/2010/main" val="281435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pic>
        <p:nvPicPr>
          <p:cNvPr id="7" name="Picture 2">
            <a:extLst>
              <a:ext uri="{FF2B5EF4-FFF2-40B4-BE49-F238E27FC236}">
                <a16:creationId xmlns:a16="http://schemas.microsoft.com/office/drawing/2014/main" id="{9CFBAAA9-FA41-4442-90F8-1406B68F08E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9481" y="848406"/>
            <a:ext cx="2101142" cy="169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D708FC02-C710-4FFC-88CB-31C29613C41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69305" y="848406"/>
            <a:ext cx="2142517" cy="169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a:extLst>
              <a:ext uri="{FF2B5EF4-FFF2-40B4-BE49-F238E27FC236}">
                <a16:creationId xmlns:a16="http://schemas.microsoft.com/office/drawing/2014/main" id="{85F821CD-92C5-46C6-8E9E-AC891EB8291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67449" y="2734105"/>
            <a:ext cx="2144374" cy="169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a:extLst>
              <a:ext uri="{FF2B5EF4-FFF2-40B4-BE49-F238E27FC236}">
                <a16:creationId xmlns:a16="http://schemas.microsoft.com/office/drawing/2014/main" id="{2D292ACF-D349-4F8C-BF90-6E3313FD832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057697" y="2734105"/>
            <a:ext cx="2101142" cy="169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a:extLst>
              <a:ext uri="{FF2B5EF4-FFF2-40B4-BE49-F238E27FC236}">
                <a16:creationId xmlns:a16="http://schemas.microsoft.com/office/drawing/2014/main" id="{353467F2-37DD-4BAF-9FF9-BA0F6B30ACA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45026" y="848406"/>
            <a:ext cx="2549066" cy="169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a:extLst>
              <a:ext uri="{FF2B5EF4-FFF2-40B4-BE49-F238E27FC236}">
                <a16:creationId xmlns:a16="http://schemas.microsoft.com/office/drawing/2014/main" id="{BF56AAF7-886C-43C9-9C74-51A1421D220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744650" y="2734105"/>
            <a:ext cx="2545882" cy="169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Google Shape;69;p14">
            <a:extLst>
              <a:ext uri="{FF2B5EF4-FFF2-40B4-BE49-F238E27FC236}">
                <a16:creationId xmlns:a16="http://schemas.microsoft.com/office/drawing/2014/main" id="{E011E192-C703-4BEE-BEFD-5E547F1EB56B}"/>
              </a:ext>
            </a:extLst>
          </p:cNvPr>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Approccio incrementale</a:t>
            </a:r>
          </a:p>
        </p:txBody>
      </p:sp>
    </p:spTree>
    <p:extLst>
      <p:ext uri="{BB962C8B-B14F-4D97-AF65-F5344CB8AC3E}">
        <p14:creationId xmlns:p14="http://schemas.microsoft.com/office/powerpoint/2010/main" val="1868768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Vulnerabilità persistenti</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sp>
        <p:nvSpPr>
          <p:cNvPr id="9" name="Text Box 33">
            <a:extLst>
              <a:ext uri="{FF2B5EF4-FFF2-40B4-BE49-F238E27FC236}">
                <a16:creationId xmlns:a16="http://schemas.microsoft.com/office/drawing/2014/main" id="{7585CF81-F83C-477B-836D-997307BF33A7}"/>
              </a:ext>
            </a:extLst>
          </p:cNvPr>
          <p:cNvSpPr txBox="1">
            <a:spLocks noChangeArrowheads="1"/>
          </p:cNvSpPr>
          <p:nvPr/>
        </p:nvSpPr>
        <p:spPr bwMode="auto">
          <a:xfrm>
            <a:off x="3464311" y="4020209"/>
            <a:ext cx="4408524"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00" tIns="46800" rIns="93600" bIns="46800"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6350" indent="-6350" eaLnBrk="1" hangingPunct="1">
              <a:defRPr/>
            </a:pPr>
            <a:r>
              <a:rPr lang="it-IT" sz="900" b="0" i="1" dirty="0"/>
              <a:t>Provveditorato Interregionale per le Opere Pubbliche per il Veneto, Trentino Alto Adige e Friuli Venezia Giulia -</a:t>
            </a:r>
            <a:r>
              <a:rPr lang="it-IT" sz="900" b="0" i="1" baseline="0" dirty="0"/>
              <a:t> E</a:t>
            </a:r>
            <a:r>
              <a:rPr lang="it-IT" sz="900" b="0" i="1" dirty="0"/>
              <a:t>x Magistrato alle Acque Venezia, 2012</a:t>
            </a:r>
            <a:endParaRPr lang="en-GB" sz="900" i="1" dirty="0"/>
          </a:p>
        </p:txBody>
      </p:sp>
      <p:pic>
        <p:nvPicPr>
          <p:cNvPr id="3" name="Immagine 2">
            <a:extLst>
              <a:ext uri="{FF2B5EF4-FFF2-40B4-BE49-F238E27FC236}">
                <a16:creationId xmlns:a16="http://schemas.microsoft.com/office/drawing/2014/main" id="{D7CB4CCF-93D8-4E7E-B27E-A3748B0B5E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4990" y="778522"/>
            <a:ext cx="2175499" cy="3361406"/>
          </a:xfrm>
          <a:prstGeom prst="rect">
            <a:avLst/>
          </a:prstGeom>
        </p:spPr>
      </p:pic>
      <p:sp>
        <p:nvSpPr>
          <p:cNvPr id="13" name="CasellaDiTesto 12">
            <a:extLst>
              <a:ext uri="{FF2B5EF4-FFF2-40B4-BE49-F238E27FC236}">
                <a16:creationId xmlns:a16="http://schemas.microsoft.com/office/drawing/2014/main" id="{84130FB3-C975-46CA-A17B-CCC23E192AC6}"/>
              </a:ext>
            </a:extLst>
          </p:cNvPr>
          <p:cNvSpPr txBox="1"/>
          <p:nvPr/>
        </p:nvSpPr>
        <p:spPr>
          <a:xfrm>
            <a:off x="734990" y="4134146"/>
            <a:ext cx="1760312" cy="230832"/>
          </a:xfrm>
          <a:prstGeom prst="rect">
            <a:avLst/>
          </a:prstGeom>
          <a:noFill/>
        </p:spPr>
        <p:txBody>
          <a:bodyPr wrap="square" rtlCol="0">
            <a:spAutoFit/>
          </a:bodyPr>
          <a:lstStyle/>
          <a:p>
            <a:r>
              <a:rPr lang="it-IT" sz="900" b="0" i="1" dirty="0" err="1">
                <a:latin typeface="Arial" panose="020B0604020202020204" pitchFamily="34" charset="0"/>
                <a:cs typeface="Arial" panose="020B0604020202020204" pitchFamily="34" charset="0"/>
              </a:rPr>
              <a:t>Umgiesser</a:t>
            </a:r>
            <a:r>
              <a:rPr lang="it-IT" sz="900" b="0" i="1" dirty="0">
                <a:latin typeface="Arial" panose="020B0604020202020204" pitchFamily="34" charset="0"/>
                <a:cs typeface="Arial" panose="020B0604020202020204" pitchFamily="34" charset="0"/>
              </a:rPr>
              <a:t> et al., 2021</a:t>
            </a:r>
          </a:p>
        </p:txBody>
      </p:sp>
      <p:pic>
        <p:nvPicPr>
          <p:cNvPr id="11" name="Picture 4" descr="\\thedc01\labGIS_exports\70786_C.1.14\Altimetria-RAMSES\90-100-110cm\120216_Santacroce_110cm.jpg">
            <a:extLst>
              <a:ext uri="{FF2B5EF4-FFF2-40B4-BE49-F238E27FC236}">
                <a16:creationId xmlns:a16="http://schemas.microsoft.com/office/drawing/2014/main" id="{097FE094-E9A0-442B-8CB6-2ADC602A255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26545" y="902474"/>
            <a:ext cx="4408524" cy="311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825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Vulnerabilità persistenti</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sp>
        <p:nvSpPr>
          <p:cNvPr id="10" name="CasellaDiTesto 4">
            <a:extLst>
              <a:ext uri="{FF2B5EF4-FFF2-40B4-BE49-F238E27FC236}">
                <a16:creationId xmlns:a16="http://schemas.microsoft.com/office/drawing/2014/main" id="{216907A4-4E0E-4D06-B197-005DCB6C915E}"/>
              </a:ext>
            </a:extLst>
          </p:cNvPr>
          <p:cNvSpPr txBox="1">
            <a:spLocks noChangeArrowheads="1"/>
          </p:cNvSpPr>
          <p:nvPr/>
        </p:nvSpPr>
        <p:spPr bwMode="auto">
          <a:xfrm>
            <a:off x="6393366" y="2129834"/>
            <a:ext cx="2438934" cy="78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tabLst>
                <a:tab pos="92075" algn="l"/>
              </a:tabLst>
              <a:defRPr b="1">
                <a:solidFill>
                  <a:schemeClr val="tx1"/>
                </a:solidFill>
                <a:latin typeface="Arial" charset="0"/>
              </a:defRPr>
            </a:lvl1pPr>
            <a:lvl2pPr marL="742950" indent="-285750" eaLnBrk="0" hangingPunct="0">
              <a:tabLst>
                <a:tab pos="92075" algn="l"/>
              </a:tabLst>
              <a:defRPr b="1">
                <a:solidFill>
                  <a:schemeClr val="tx1"/>
                </a:solidFill>
                <a:latin typeface="Arial" charset="0"/>
              </a:defRPr>
            </a:lvl2pPr>
            <a:lvl3pPr marL="1143000" indent="-228600" eaLnBrk="0" hangingPunct="0">
              <a:tabLst>
                <a:tab pos="92075" algn="l"/>
              </a:tabLst>
              <a:defRPr b="1">
                <a:solidFill>
                  <a:schemeClr val="tx1"/>
                </a:solidFill>
                <a:latin typeface="Arial" charset="0"/>
              </a:defRPr>
            </a:lvl3pPr>
            <a:lvl4pPr marL="1600200" indent="-228600" eaLnBrk="0" hangingPunct="0">
              <a:tabLst>
                <a:tab pos="92075" algn="l"/>
              </a:tabLst>
              <a:defRPr b="1">
                <a:solidFill>
                  <a:schemeClr val="tx1"/>
                </a:solidFill>
                <a:latin typeface="Arial" charset="0"/>
              </a:defRPr>
            </a:lvl4pPr>
            <a:lvl5pPr marL="2057400" indent="-228600" eaLnBrk="0" hangingPunct="0">
              <a:tabLst>
                <a:tab pos="92075" algn="l"/>
              </a:tabLst>
              <a:defRPr b="1">
                <a:solidFill>
                  <a:schemeClr val="tx1"/>
                </a:solidFill>
                <a:latin typeface="Arial" charset="0"/>
              </a:defRPr>
            </a:lvl5pPr>
            <a:lvl6pPr marL="2514600" indent="-228600" eaLnBrk="0" fontAlgn="base" hangingPunct="0">
              <a:spcBef>
                <a:spcPct val="0"/>
              </a:spcBef>
              <a:spcAft>
                <a:spcPct val="0"/>
              </a:spcAft>
              <a:tabLst>
                <a:tab pos="92075" algn="l"/>
              </a:tabLst>
              <a:defRPr b="1">
                <a:solidFill>
                  <a:schemeClr val="tx1"/>
                </a:solidFill>
                <a:latin typeface="Arial" charset="0"/>
              </a:defRPr>
            </a:lvl6pPr>
            <a:lvl7pPr marL="2971800" indent="-228600" eaLnBrk="0" fontAlgn="base" hangingPunct="0">
              <a:spcBef>
                <a:spcPct val="0"/>
              </a:spcBef>
              <a:spcAft>
                <a:spcPct val="0"/>
              </a:spcAft>
              <a:tabLst>
                <a:tab pos="92075" algn="l"/>
              </a:tabLst>
              <a:defRPr b="1">
                <a:solidFill>
                  <a:schemeClr val="tx1"/>
                </a:solidFill>
                <a:latin typeface="Arial" charset="0"/>
              </a:defRPr>
            </a:lvl7pPr>
            <a:lvl8pPr marL="3429000" indent="-228600" eaLnBrk="0" fontAlgn="base" hangingPunct="0">
              <a:spcBef>
                <a:spcPct val="0"/>
              </a:spcBef>
              <a:spcAft>
                <a:spcPct val="0"/>
              </a:spcAft>
              <a:tabLst>
                <a:tab pos="92075" algn="l"/>
              </a:tabLst>
              <a:defRPr b="1">
                <a:solidFill>
                  <a:schemeClr val="tx1"/>
                </a:solidFill>
                <a:latin typeface="Arial" charset="0"/>
              </a:defRPr>
            </a:lvl8pPr>
            <a:lvl9pPr marL="3886200" indent="-228600" eaLnBrk="0" fontAlgn="base" hangingPunct="0">
              <a:spcBef>
                <a:spcPct val="0"/>
              </a:spcBef>
              <a:spcAft>
                <a:spcPct val="0"/>
              </a:spcAft>
              <a:tabLst>
                <a:tab pos="92075" algn="l"/>
              </a:tabLst>
              <a:defRPr b="1">
                <a:solidFill>
                  <a:schemeClr val="tx1"/>
                </a:solidFill>
                <a:latin typeface="Arial" charset="0"/>
              </a:defRPr>
            </a:lvl9pPr>
          </a:lstStyle>
          <a:p>
            <a:pPr marL="0" indent="0" algn="just" eaLnBrk="1" hangingPunct="1">
              <a:lnSpc>
                <a:spcPct val="110000"/>
              </a:lnSpc>
              <a:spcBef>
                <a:spcPts val="1200"/>
              </a:spcBef>
              <a:spcAft>
                <a:spcPts val="1200"/>
              </a:spcAft>
            </a:pPr>
            <a:r>
              <a:rPr lang="it-IT" b="0" dirty="0">
                <a:cs typeface="Arial" charset="0"/>
              </a:rPr>
              <a:t>Tavolo Tecnico per le previsioni di marea a Venezia</a:t>
            </a:r>
          </a:p>
        </p:txBody>
      </p:sp>
      <p:pic>
        <p:nvPicPr>
          <p:cNvPr id="2" name="Immagine 1">
            <a:extLst>
              <a:ext uri="{FF2B5EF4-FFF2-40B4-BE49-F238E27FC236}">
                <a16:creationId xmlns:a16="http://schemas.microsoft.com/office/drawing/2014/main" id="{0870A7C6-C799-4021-AD1E-B5875EEE2D72}"/>
              </a:ext>
            </a:extLst>
          </p:cNvPr>
          <p:cNvPicPr>
            <a:picLocks noChangeAspect="1"/>
          </p:cNvPicPr>
          <p:nvPr/>
        </p:nvPicPr>
        <p:blipFill>
          <a:blip r:embed="rId5"/>
          <a:stretch>
            <a:fillRect/>
          </a:stretch>
        </p:blipFill>
        <p:spPr>
          <a:xfrm>
            <a:off x="473101" y="1213566"/>
            <a:ext cx="5794916" cy="2716367"/>
          </a:xfrm>
          <a:prstGeom prst="rect">
            <a:avLst/>
          </a:prstGeom>
        </p:spPr>
      </p:pic>
    </p:spTree>
    <p:extLst>
      <p:ext uri="{BB962C8B-B14F-4D97-AF65-F5344CB8AC3E}">
        <p14:creationId xmlns:p14="http://schemas.microsoft.com/office/powerpoint/2010/main" val="3182864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Ulteriori impatti del SLR</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sp>
        <p:nvSpPr>
          <p:cNvPr id="7" name="CasellaDiTesto 4">
            <a:extLst>
              <a:ext uri="{FF2B5EF4-FFF2-40B4-BE49-F238E27FC236}">
                <a16:creationId xmlns:a16="http://schemas.microsoft.com/office/drawing/2014/main" id="{C61AA838-2883-418D-BF3B-57062DCDFD8C}"/>
              </a:ext>
            </a:extLst>
          </p:cNvPr>
          <p:cNvSpPr txBox="1">
            <a:spLocks noChangeArrowheads="1"/>
          </p:cNvSpPr>
          <p:nvPr/>
        </p:nvSpPr>
        <p:spPr bwMode="auto">
          <a:xfrm>
            <a:off x="311701" y="956620"/>
            <a:ext cx="4505626" cy="323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tabLst>
                <a:tab pos="92075" algn="l"/>
              </a:tabLst>
              <a:defRPr b="1">
                <a:solidFill>
                  <a:schemeClr val="tx1"/>
                </a:solidFill>
                <a:latin typeface="Arial" charset="0"/>
              </a:defRPr>
            </a:lvl1pPr>
            <a:lvl2pPr marL="742950" indent="-285750" eaLnBrk="0" hangingPunct="0">
              <a:tabLst>
                <a:tab pos="92075" algn="l"/>
              </a:tabLst>
              <a:defRPr b="1">
                <a:solidFill>
                  <a:schemeClr val="tx1"/>
                </a:solidFill>
                <a:latin typeface="Arial" charset="0"/>
              </a:defRPr>
            </a:lvl2pPr>
            <a:lvl3pPr marL="1143000" indent="-228600" eaLnBrk="0" hangingPunct="0">
              <a:tabLst>
                <a:tab pos="92075" algn="l"/>
              </a:tabLst>
              <a:defRPr b="1">
                <a:solidFill>
                  <a:schemeClr val="tx1"/>
                </a:solidFill>
                <a:latin typeface="Arial" charset="0"/>
              </a:defRPr>
            </a:lvl3pPr>
            <a:lvl4pPr marL="1600200" indent="-228600" eaLnBrk="0" hangingPunct="0">
              <a:tabLst>
                <a:tab pos="92075" algn="l"/>
              </a:tabLst>
              <a:defRPr b="1">
                <a:solidFill>
                  <a:schemeClr val="tx1"/>
                </a:solidFill>
                <a:latin typeface="Arial" charset="0"/>
              </a:defRPr>
            </a:lvl4pPr>
            <a:lvl5pPr marL="2057400" indent="-228600" eaLnBrk="0" hangingPunct="0">
              <a:tabLst>
                <a:tab pos="92075" algn="l"/>
              </a:tabLst>
              <a:defRPr b="1">
                <a:solidFill>
                  <a:schemeClr val="tx1"/>
                </a:solidFill>
                <a:latin typeface="Arial" charset="0"/>
              </a:defRPr>
            </a:lvl5pPr>
            <a:lvl6pPr marL="2514600" indent="-228600" eaLnBrk="0" fontAlgn="base" hangingPunct="0">
              <a:spcBef>
                <a:spcPct val="0"/>
              </a:spcBef>
              <a:spcAft>
                <a:spcPct val="0"/>
              </a:spcAft>
              <a:tabLst>
                <a:tab pos="92075" algn="l"/>
              </a:tabLst>
              <a:defRPr b="1">
                <a:solidFill>
                  <a:schemeClr val="tx1"/>
                </a:solidFill>
                <a:latin typeface="Arial" charset="0"/>
              </a:defRPr>
            </a:lvl6pPr>
            <a:lvl7pPr marL="2971800" indent="-228600" eaLnBrk="0" fontAlgn="base" hangingPunct="0">
              <a:spcBef>
                <a:spcPct val="0"/>
              </a:spcBef>
              <a:spcAft>
                <a:spcPct val="0"/>
              </a:spcAft>
              <a:tabLst>
                <a:tab pos="92075" algn="l"/>
              </a:tabLst>
              <a:defRPr b="1">
                <a:solidFill>
                  <a:schemeClr val="tx1"/>
                </a:solidFill>
                <a:latin typeface="Arial" charset="0"/>
              </a:defRPr>
            </a:lvl7pPr>
            <a:lvl8pPr marL="3429000" indent="-228600" eaLnBrk="0" fontAlgn="base" hangingPunct="0">
              <a:spcBef>
                <a:spcPct val="0"/>
              </a:spcBef>
              <a:spcAft>
                <a:spcPct val="0"/>
              </a:spcAft>
              <a:tabLst>
                <a:tab pos="92075" algn="l"/>
              </a:tabLst>
              <a:defRPr b="1">
                <a:solidFill>
                  <a:schemeClr val="tx1"/>
                </a:solidFill>
                <a:latin typeface="Arial" charset="0"/>
              </a:defRPr>
            </a:lvl8pPr>
            <a:lvl9pPr marL="3886200" indent="-228600" eaLnBrk="0" fontAlgn="base" hangingPunct="0">
              <a:spcBef>
                <a:spcPct val="0"/>
              </a:spcBef>
              <a:spcAft>
                <a:spcPct val="0"/>
              </a:spcAft>
              <a:tabLst>
                <a:tab pos="92075" algn="l"/>
              </a:tabLst>
              <a:defRPr b="1">
                <a:solidFill>
                  <a:schemeClr val="tx1"/>
                </a:solidFill>
                <a:latin typeface="Arial" charset="0"/>
              </a:defRPr>
            </a:lvl9pPr>
          </a:lstStyle>
          <a:p>
            <a:pPr marL="0" indent="0" algn="just" eaLnBrk="1" hangingPunct="1">
              <a:lnSpc>
                <a:spcPct val="110000"/>
              </a:lnSpc>
              <a:spcBef>
                <a:spcPts val="1200"/>
              </a:spcBef>
              <a:spcAft>
                <a:spcPts val="1200"/>
              </a:spcAft>
            </a:pPr>
            <a:r>
              <a:rPr lang="it-IT" sz="1200" b="0" dirty="0">
                <a:cs typeface="Arial" charset="0"/>
              </a:rPr>
              <a:t>Incremento dei costi per la manutenzione urbana (edifici, murature, sistemi fognari, sottoservizi, ecc.)</a:t>
            </a:r>
          </a:p>
          <a:p>
            <a:pPr marL="0" indent="0" algn="just" eaLnBrk="1" hangingPunct="1">
              <a:lnSpc>
                <a:spcPct val="110000"/>
              </a:lnSpc>
              <a:spcBef>
                <a:spcPts val="1200"/>
              </a:spcBef>
              <a:spcAft>
                <a:spcPts val="1200"/>
              </a:spcAft>
            </a:pPr>
            <a:r>
              <a:rPr lang="it-IT" sz="1200" b="0" dirty="0">
                <a:cs typeface="Arial" charset="0"/>
              </a:rPr>
              <a:t>Aumento del fabbisogno di sabbia per il ripascimento dei litorali: 14.4 – 26.5 milioni di m</a:t>
            </a:r>
            <a:r>
              <a:rPr lang="it-IT" sz="1200" b="0" baseline="30000" dirty="0">
                <a:cs typeface="Arial" charset="0"/>
              </a:rPr>
              <a:t>3</a:t>
            </a:r>
            <a:r>
              <a:rPr lang="it-IT" sz="1200" b="0" dirty="0">
                <a:cs typeface="Arial" charset="0"/>
              </a:rPr>
              <a:t> oltre ai volumi per manutenzione periodica (</a:t>
            </a:r>
            <a:r>
              <a:rPr lang="it-IT" sz="1200" b="0" i="1" dirty="0"/>
              <a:t>Magistrato alle Acque Venezia, 2012)</a:t>
            </a:r>
            <a:endParaRPr lang="it-IT" sz="1200" b="0" dirty="0">
              <a:cs typeface="Arial" charset="0"/>
            </a:endParaRPr>
          </a:p>
          <a:p>
            <a:pPr marL="0" indent="0" algn="just" eaLnBrk="1" hangingPunct="1">
              <a:lnSpc>
                <a:spcPct val="110000"/>
              </a:lnSpc>
              <a:spcBef>
                <a:spcPts val="1200"/>
              </a:spcBef>
              <a:spcAft>
                <a:spcPts val="1200"/>
              </a:spcAft>
            </a:pPr>
            <a:r>
              <a:rPr lang="it-IT" sz="1200" b="0" dirty="0">
                <a:cs typeface="Arial" charset="0"/>
              </a:rPr>
              <a:t>Incremento dell’intrusione salina nei fiume e acquee sotterranee e della salinizzazione dei suoli</a:t>
            </a:r>
          </a:p>
          <a:p>
            <a:pPr marL="0" indent="0" algn="just" eaLnBrk="1" hangingPunct="1">
              <a:lnSpc>
                <a:spcPct val="110000"/>
              </a:lnSpc>
              <a:spcBef>
                <a:spcPts val="1200"/>
              </a:spcBef>
              <a:spcAft>
                <a:spcPts val="1200"/>
              </a:spcAft>
            </a:pPr>
            <a:r>
              <a:rPr lang="it-IT" sz="1200" b="0" dirty="0">
                <a:cs typeface="Arial" charset="0"/>
              </a:rPr>
              <a:t>Effetti sulla morfologia lagunare (elevata complessità ed incertezza), es.: diminuzione dell’estensione delle barene fino a totale scomparsa per scenari estremi, variazione della vegetazione (</a:t>
            </a:r>
            <a:r>
              <a:rPr lang="it-IT" sz="1200" b="0" dirty="0" err="1">
                <a:cs typeface="Arial" charset="0"/>
              </a:rPr>
              <a:t>Bellafiore</a:t>
            </a:r>
            <a:r>
              <a:rPr lang="it-IT" sz="1200" b="0" dirty="0">
                <a:cs typeface="Arial" charset="0"/>
              </a:rPr>
              <a:t> et al., 2014)</a:t>
            </a:r>
          </a:p>
        </p:txBody>
      </p:sp>
      <p:pic>
        <p:nvPicPr>
          <p:cNvPr id="8" name="Picture 1">
            <a:extLst>
              <a:ext uri="{FF2B5EF4-FFF2-40B4-BE49-F238E27FC236}">
                <a16:creationId xmlns:a16="http://schemas.microsoft.com/office/drawing/2014/main" id="{0ED75EB4-5C62-430D-BDAE-153FAC8031A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320031" y="2645237"/>
            <a:ext cx="1675500" cy="1728709"/>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Immagine 5">
            <a:extLst>
              <a:ext uri="{FF2B5EF4-FFF2-40B4-BE49-F238E27FC236}">
                <a16:creationId xmlns:a16="http://schemas.microsoft.com/office/drawing/2014/main" id="{E3E45DCD-0236-4796-BE50-C987C3D66F8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20031" y="859490"/>
            <a:ext cx="2792482" cy="1673778"/>
          </a:xfrm>
          <a:prstGeom prst="rect">
            <a:avLst/>
          </a:prstGeom>
          <a:noFill/>
          <a:ln w="9525">
            <a:solidFill>
              <a:schemeClr val="accent5">
                <a:lumMod val="75000"/>
              </a:schemeClr>
            </a:solidFill>
            <a:miter lim="800000"/>
            <a:headEnd/>
            <a:tailEnd/>
          </a:ln>
        </p:spPr>
      </p:pic>
      <p:sp>
        <p:nvSpPr>
          <p:cNvPr id="14" name="CasellaDiTesto 13">
            <a:extLst>
              <a:ext uri="{FF2B5EF4-FFF2-40B4-BE49-F238E27FC236}">
                <a16:creationId xmlns:a16="http://schemas.microsoft.com/office/drawing/2014/main" id="{F93457AA-CB31-407A-A5CB-558000C2C184}"/>
              </a:ext>
            </a:extLst>
          </p:cNvPr>
          <p:cNvSpPr txBox="1"/>
          <p:nvPr/>
        </p:nvSpPr>
        <p:spPr>
          <a:xfrm>
            <a:off x="8137179" y="2234099"/>
            <a:ext cx="917612" cy="307777"/>
          </a:xfrm>
          <a:prstGeom prst="rect">
            <a:avLst/>
          </a:prstGeom>
          <a:noFill/>
        </p:spPr>
        <p:txBody>
          <a:bodyPr wrap="square" rtlCol="0">
            <a:spAutoFit/>
          </a:bodyPr>
          <a:lstStyle/>
          <a:p>
            <a:r>
              <a:rPr lang="it-IT" sz="700" b="0" i="1" dirty="0">
                <a:latin typeface="Arial" panose="020B0604020202020204" pitchFamily="34" charset="0"/>
                <a:cs typeface="Arial" panose="020B0604020202020204" pitchFamily="34" charset="0"/>
              </a:rPr>
              <a:t>Da </a:t>
            </a:r>
            <a:r>
              <a:rPr lang="it-IT" sz="700" b="0" i="1" dirty="0" err="1">
                <a:latin typeface="Arial" panose="020B0604020202020204" pitchFamily="34" charset="0"/>
                <a:cs typeface="Arial" panose="020B0604020202020204" pitchFamily="34" charset="0"/>
              </a:rPr>
              <a:t>Lio</a:t>
            </a:r>
            <a:r>
              <a:rPr lang="it-IT" sz="700" b="0" i="1" dirty="0">
                <a:latin typeface="Arial" panose="020B0604020202020204" pitchFamily="34" charset="0"/>
                <a:cs typeface="Arial" panose="020B0604020202020204" pitchFamily="34" charset="0"/>
              </a:rPr>
              <a:t> et al., 2015</a:t>
            </a:r>
          </a:p>
          <a:p>
            <a:r>
              <a:rPr lang="it-IT" sz="700" b="0" i="1" dirty="0">
                <a:latin typeface="Arial" panose="020B0604020202020204" pitchFamily="34" charset="0"/>
                <a:cs typeface="Arial" panose="020B0604020202020204" pitchFamily="34" charset="0"/>
              </a:rPr>
              <a:t>Tosi et al., 2022</a:t>
            </a:r>
          </a:p>
        </p:txBody>
      </p:sp>
    </p:spTree>
    <p:extLst>
      <p:ext uri="{BB962C8B-B14F-4D97-AF65-F5344CB8AC3E}">
        <p14:creationId xmlns:p14="http://schemas.microsoft.com/office/powerpoint/2010/main" val="4037265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Ulteriori impatti dei CC</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pic>
        <p:nvPicPr>
          <p:cNvPr id="12" name="Main graphic">
            <a:extLst>
              <a:ext uri="{FF2B5EF4-FFF2-40B4-BE49-F238E27FC236}">
                <a16:creationId xmlns:a16="http://schemas.microsoft.com/office/drawing/2014/main" id="{12D323A6-7E03-40D2-B0D2-4CB8F9581C66}"/>
              </a:ext>
            </a:extLst>
          </p:cNvPr>
          <p:cNvPicPr/>
          <p:nvPr/>
        </p:nvPicPr>
        <p:blipFill>
          <a:blip r:embed="rId5"/>
          <a:stretch/>
        </p:blipFill>
        <p:spPr>
          <a:xfrm>
            <a:off x="1077694" y="1005413"/>
            <a:ext cx="6906962" cy="3132673"/>
          </a:xfrm>
          <a:prstGeom prst="rect">
            <a:avLst/>
          </a:prstGeom>
          <a:ln>
            <a:noFill/>
          </a:ln>
        </p:spPr>
      </p:pic>
      <p:sp>
        <p:nvSpPr>
          <p:cNvPr id="13" name="CasellaDiTesto 12">
            <a:extLst>
              <a:ext uri="{FF2B5EF4-FFF2-40B4-BE49-F238E27FC236}">
                <a16:creationId xmlns:a16="http://schemas.microsoft.com/office/drawing/2014/main" id="{2890D84C-3F66-4B17-B831-5F9448471C87}"/>
              </a:ext>
            </a:extLst>
          </p:cNvPr>
          <p:cNvSpPr txBox="1"/>
          <p:nvPr/>
        </p:nvSpPr>
        <p:spPr>
          <a:xfrm>
            <a:off x="1077694" y="4121065"/>
            <a:ext cx="2880226" cy="200055"/>
          </a:xfrm>
          <a:prstGeom prst="rect">
            <a:avLst/>
          </a:prstGeom>
          <a:noFill/>
        </p:spPr>
        <p:txBody>
          <a:bodyPr wrap="square" rtlCol="0">
            <a:spAutoFit/>
          </a:bodyPr>
          <a:lstStyle/>
          <a:p>
            <a:r>
              <a:rPr lang="it-IT" sz="700" b="0" i="1" dirty="0">
                <a:latin typeface="Arial" panose="020B0604020202020204" pitchFamily="34" charset="0"/>
                <a:cs typeface="Arial" panose="020B0604020202020204" pitchFamily="34" charset="0"/>
              </a:rPr>
              <a:t>Sambo</a:t>
            </a:r>
            <a:r>
              <a:rPr lang="it-IT" sz="700" i="1" dirty="0">
                <a:latin typeface="Arial" panose="020B0604020202020204" pitchFamily="34" charset="0"/>
                <a:cs typeface="Arial" panose="020B0604020202020204" pitchFamily="34" charset="0"/>
              </a:rPr>
              <a:t>, 2023</a:t>
            </a:r>
            <a:endParaRPr lang="it-IT" sz="700" b="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2699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419922" y="111600"/>
            <a:ext cx="5892403" cy="569356"/>
          </a:xfrm>
          <a:prstGeom prst="rect">
            <a:avLst/>
          </a:prstGeom>
          <a:noFill/>
          <a:ln>
            <a:noFill/>
          </a:ln>
        </p:spPr>
        <p:txBody>
          <a:bodyPr spcFirstLastPara="1" wrap="square" lIns="91425" tIns="91425" rIns="91425" bIns="91425" anchor="t" anchorCtr="0">
            <a:spAutoFit/>
          </a:bodyPr>
          <a:lstStyle/>
          <a:p>
            <a:pPr lvl="0" algn="ctr"/>
            <a:r>
              <a:rPr lang="it-IT" sz="2500" b="1" dirty="0"/>
              <a:t>Aumento del numero di chiusure</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sp>
        <p:nvSpPr>
          <p:cNvPr id="7" name="CasellaDiTesto 6">
            <a:extLst>
              <a:ext uri="{FF2B5EF4-FFF2-40B4-BE49-F238E27FC236}">
                <a16:creationId xmlns:a16="http://schemas.microsoft.com/office/drawing/2014/main" id="{275159AC-1D74-4254-B161-FB1934C58DF9}"/>
              </a:ext>
            </a:extLst>
          </p:cNvPr>
          <p:cNvSpPr txBox="1"/>
          <p:nvPr/>
        </p:nvSpPr>
        <p:spPr>
          <a:xfrm>
            <a:off x="869898" y="688236"/>
            <a:ext cx="1760312" cy="230832"/>
          </a:xfrm>
          <a:prstGeom prst="rect">
            <a:avLst/>
          </a:prstGeom>
          <a:noFill/>
        </p:spPr>
        <p:txBody>
          <a:bodyPr wrap="square" rtlCol="0">
            <a:spAutoFit/>
          </a:bodyPr>
          <a:lstStyle/>
          <a:p>
            <a:r>
              <a:rPr lang="it-IT" sz="900" b="0" i="1" dirty="0">
                <a:latin typeface="Arial" panose="020B0604020202020204" pitchFamily="34" charset="0"/>
                <a:cs typeface="Arial" panose="020B0604020202020204" pitchFamily="34" charset="0"/>
              </a:rPr>
              <a:t>Lionello et al., 2021</a:t>
            </a:r>
          </a:p>
        </p:txBody>
      </p:sp>
      <p:pic>
        <p:nvPicPr>
          <p:cNvPr id="8" name="Immagine 7">
            <a:extLst>
              <a:ext uri="{FF2B5EF4-FFF2-40B4-BE49-F238E27FC236}">
                <a16:creationId xmlns:a16="http://schemas.microsoft.com/office/drawing/2014/main" id="{559DCE51-FFE1-4992-BDFD-F30524F0A25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851" y="975342"/>
            <a:ext cx="3046153" cy="2375635"/>
          </a:xfrm>
          <a:prstGeom prst="rect">
            <a:avLst/>
          </a:prstGeom>
        </p:spPr>
      </p:pic>
      <p:sp>
        <p:nvSpPr>
          <p:cNvPr id="9" name="CasellaDiTesto 8">
            <a:extLst>
              <a:ext uri="{FF2B5EF4-FFF2-40B4-BE49-F238E27FC236}">
                <a16:creationId xmlns:a16="http://schemas.microsoft.com/office/drawing/2014/main" id="{FCCF8F8C-E97A-4BC0-BFC5-1A3D12771853}"/>
              </a:ext>
            </a:extLst>
          </p:cNvPr>
          <p:cNvSpPr txBox="1">
            <a:spLocks noChangeArrowheads="1"/>
          </p:cNvSpPr>
          <p:nvPr/>
        </p:nvSpPr>
        <p:spPr bwMode="auto">
          <a:xfrm>
            <a:off x="185854" y="3415794"/>
            <a:ext cx="4386146" cy="102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tabLst>
                <a:tab pos="92075" algn="l"/>
              </a:tabLst>
              <a:defRPr b="1">
                <a:solidFill>
                  <a:schemeClr val="tx1"/>
                </a:solidFill>
                <a:latin typeface="Arial" charset="0"/>
              </a:defRPr>
            </a:lvl1pPr>
            <a:lvl2pPr marL="742950" indent="-285750" eaLnBrk="0" hangingPunct="0">
              <a:tabLst>
                <a:tab pos="92075" algn="l"/>
              </a:tabLst>
              <a:defRPr b="1">
                <a:solidFill>
                  <a:schemeClr val="tx1"/>
                </a:solidFill>
                <a:latin typeface="Arial" charset="0"/>
              </a:defRPr>
            </a:lvl2pPr>
            <a:lvl3pPr marL="1143000" indent="-228600" eaLnBrk="0" hangingPunct="0">
              <a:tabLst>
                <a:tab pos="92075" algn="l"/>
              </a:tabLst>
              <a:defRPr b="1">
                <a:solidFill>
                  <a:schemeClr val="tx1"/>
                </a:solidFill>
                <a:latin typeface="Arial" charset="0"/>
              </a:defRPr>
            </a:lvl3pPr>
            <a:lvl4pPr marL="1600200" indent="-228600" eaLnBrk="0" hangingPunct="0">
              <a:tabLst>
                <a:tab pos="92075" algn="l"/>
              </a:tabLst>
              <a:defRPr b="1">
                <a:solidFill>
                  <a:schemeClr val="tx1"/>
                </a:solidFill>
                <a:latin typeface="Arial" charset="0"/>
              </a:defRPr>
            </a:lvl4pPr>
            <a:lvl5pPr marL="2057400" indent="-228600" eaLnBrk="0" hangingPunct="0">
              <a:tabLst>
                <a:tab pos="92075" algn="l"/>
              </a:tabLst>
              <a:defRPr b="1">
                <a:solidFill>
                  <a:schemeClr val="tx1"/>
                </a:solidFill>
                <a:latin typeface="Arial" charset="0"/>
              </a:defRPr>
            </a:lvl5pPr>
            <a:lvl6pPr marL="2514600" indent="-228600" eaLnBrk="0" fontAlgn="base" hangingPunct="0">
              <a:spcBef>
                <a:spcPct val="0"/>
              </a:spcBef>
              <a:spcAft>
                <a:spcPct val="0"/>
              </a:spcAft>
              <a:tabLst>
                <a:tab pos="92075" algn="l"/>
              </a:tabLst>
              <a:defRPr b="1">
                <a:solidFill>
                  <a:schemeClr val="tx1"/>
                </a:solidFill>
                <a:latin typeface="Arial" charset="0"/>
              </a:defRPr>
            </a:lvl6pPr>
            <a:lvl7pPr marL="2971800" indent="-228600" eaLnBrk="0" fontAlgn="base" hangingPunct="0">
              <a:spcBef>
                <a:spcPct val="0"/>
              </a:spcBef>
              <a:spcAft>
                <a:spcPct val="0"/>
              </a:spcAft>
              <a:tabLst>
                <a:tab pos="92075" algn="l"/>
              </a:tabLst>
              <a:defRPr b="1">
                <a:solidFill>
                  <a:schemeClr val="tx1"/>
                </a:solidFill>
                <a:latin typeface="Arial" charset="0"/>
              </a:defRPr>
            </a:lvl7pPr>
            <a:lvl8pPr marL="3429000" indent="-228600" eaLnBrk="0" fontAlgn="base" hangingPunct="0">
              <a:spcBef>
                <a:spcPct val="0"/>
              </a:spcBef>
              <a:spcAft>
                <a:spcPct val="0"/>
              </a:spcAft>
              <a:tabLst>
                <a:tab pos="92075" algn="l"/>
              </a:tabLst>
              <a:defRPr b="1">
                <a:solidFill>
                  <a:schemeClr val="tx1"/>
                </a:solidFill>
                <a:latin typeface="Arial" charset="0"/>
              </a:defRPr>
            </a:lvl8pPr>
            <a:lvl9pPr marL="3886200" indent="-228600" eaLnBrk="0" fontAlgn="base" hangingPunct="0">
              <a:spcBef>
                <a:spcPct val="0"/>
              </a:spcBef>
              <a:spcAft>
                <a:spcPct val="0"/>
              </a:spcAft>
              <a:tabLst>
                <a:tab pos="92075" algn="l"/>
              </a:tabLst>
              <a:defRPr b="1">
                <a:solidFill>
                  <a:schemeClr val="tx1"/>
                </a:solidFill>
                <a:latin typeface="Arial" charset="0"/>
              </a:defRPr>
            </a:lvl9pPr>
          </a:lstStyle>
          <a:p>
            <a:pPr marL="0" indent="0" eaLnBrk="1" hangingPunct="1">
              <a:lnSpc>
                <a:spcPct val="110000"/>
              </a:lnSpc>
              <a:spcBef>
                <a:spcPts val="200"/>
              </a:spcBef>
              <a:spcAft>
                <a:spcPts val="200"/>
              </a:spcAft>
            </a:pPr>
            <a:r>
              <a:rPr lang="it-IT" sz="1000" b="0" dirty="0">
                <a:latin typeface="Arial" panose="020B0604020202020204" pitchFamily="34" charset="0"/>
                <a:cs typeface="Arial" panose="020B0604020202020204" pitchFamily="34" charset="0"/>
              </a:rPr>
              <a:t>Situazione attuale: 22-44 ore</a:t>
            </a:r>
          </a:p>
          <a:p>
            <a:pPr marL="0" indent="0" eaLnBrk="1" hangingPunct="1">
              <a:lnSpc>
                <a:spcPct val="110000"/>
              </a:lnSpc>
              <a:spcBef>
                <a:spcPts val="200"/>
              </a:spcBef>
              <a:spcAft>
                <a:spcPts val="200"/>
              </a:spcAft>
            </a:pPr>
            <a:r>
              <a:rPr lang="it-IT" sz="1000" b="0" dirty="0">
                <a:latin typeface="Arial" panose="020B0604020202020204" pitchFamily="34" charset="0"/>
                <a:cs typeface="Arial" panose="020B0604020202020204" pitchFamily="34" charset="0"/>
              </a:rPr>
              <a:t>La chiusura per 2-3 settimane all’anno è improbabile prima del 2040, ma praticamente certa a fine secolo</a:t>
            </a:r>
          </a:p>
          <a:p>
            <a:pPr marL="0" indent="0" eaLnBrk="1" hangingPunct="1">
              <a:lnSpc>
                <a:spcPct val="110000"/>
              </a:lnSpc>
              <a:spcBef>
                <a:spcPts val="200"/>
              </a:spcBef>
              <a:spcAft>
                <a:spcPts val="200"/>
              </a:spcAft>
            </a:pPr>
            <a:r>
              <a:rPr lang="it-IT" sz="1000" b="0" dirty="0">
                <a:latin typeface="Arial" panose="020B0604020202020204" pitchFamily="34" charset="0"/>
                <a:cs typeface="Arial" panose="020B0604020202020204" pitchFamily="34" charset="0"/>
              </a:rPr>
              <a:t>La chiusura per 2 mesi all’anno è probabile anche in uno scenario a basse emissioni</a:t>
            </a:r>
          </a:p>
        </p:txBody>
      </p:sp>
      <p:pic>
        <p:nvPicPr>
          <p:cNvPr id="3" name="Immagine 2">
            <a:extLst>
              <a:ext uri="{FF2B5EF4-FFF2-40B4-BE49-F238E27FC236}">
                <a16:creationId xmlns:a16="http://schemas.microsoft.com/office/drawing/2014/main" id="{0CFE987D-D217-4575-A5CB-CAC654CCD5C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46723" y="975342"/>
            <a:ext cx="3408408" cy="2376000"/>
          </a:xfrm>
          <a:prstGeom prst="rect">
            <a:avLst/>
          </a:prstGeom>
        </p:spPr>
      </p:pic>
      <p:sp>
        <p:nvSpPr>
          <p:cNvPr id="13" name="CasellaDiTesto 12">
            <a:extLst>
              <a:ext uri="{FF2B5EF4-FFF2-40B4-BE49-F238E27FC236}">
                <a16:creationId xmlns:a16="http://schemas.microsoft.com/office/drawing/2014/main" id="{CB6035B6-FA28-4325-89B9-D1A36017A0E1}"/>
              </a:ext>
            </a:extLst>
          </p:cNvPr>
          <p:cNvSpPr txBox="1">
            <a:spLocks noChangeArrowheads="1"/>
          </p:cNvSpPr>
          <p:nvPr/>
        </p:nvSpPr>
        <p:spPr bwMode="auto">
          <a:xfrm>
            <a:off x="4883700" y="3616633"/>
            <a:ext cx="4074446" cy="5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tabLst>
                <a:tab pos="92075" algn="l"/>
              </a:tabLst>
              <a:defRPr b="1">
                <a:solidFill>
                  <a:schemeClr val="tx1"/>
                </a:solidFill>
                <a:latin typeface="Arial" charset="0"/>
              </a:defRPr>
            </a:lvl1pPr>
            <a:lvl2pPr marL="742950" indent="-285750" eaLnBrk="0" hangingPunct="0">
              <a:tabLst>
                <a:tab pos="92075" algn="l"/>
              </a:tabLst>
              <a:defRPr b="1">
                <a:solidFill>
                  <a:schemeClr val="tx1"/>
                </a:solidFill>
                <a:latin typeface="Arial" charset="0"/>
              </a:defRPr>
            </a:lvl2pPr>
            <a:lvl3pPr marL="1143000" indent="-228600" eaLnBrk="0" hangingPunct="0">
              <a:tabLst>
                <a:tab pos="92075" algn="l"/>
              </a:tabLst>
              <a:defRPr b="1">
                <a:solidFill>
                  <a:schemeClr val="tx1"/>
                </a:solidFill>
                <a:latin typeface="Arial" charset="0"/>
              </a:defRPr>
            </a:lvl3pPr>
            <a:lvl4pPr marL="1600200" indent="-228600" eaLnBrk="0" hangingPunct="0">
              <a:tabLst>
                <a:tab pos="92075" algn="l"/>
              </a:tabLst>
              <a:defRPr b="1">
                <a:solidFill>
                  <a:schemeClr val="tx1"/>
                </a:solidFill>
                <a:latin typeface="Arial" charset="0"/>
              </a:defRPr>
            </a:lvl4pPr>
            <a:lvl5pPr marL="2057400" indent="-228600" eaLnBrk="0" hangingPunct="0">
              <a:tabLst>
                <a:tab pos="92075" algn="l"/>
              </a:tabLst>
              <a:defRPr b="1">
                <a:solidFill>
                  <a:schemeClr val="tx1"/>
                </a:solidFill>
                <a:latin typeface="Arial" charset="0"/>
              </a:defRPr>
            </a:lvl5pPr>
            <a:lvl6pPr marL="2514600" indent="-228600" eaLnBrk="0" fontAlgn="base" hangingPunct="0">
              <a:spcBef>
                <a:spcPct val="0"/>
              </a:spcBef>
              <a:spcAft>
                <a:spcPct val="0"/>
              </a:spcAft>
              <a:tabLst>
                <a:tab pos="92075" algn="l"/>
              </a:tabLst>
              <a:defRPr b="1">
                <a:solidFill>
                  <a:schemeClr val="tx1"/>
                </a:solidFill>
                <a:latin typeface="Arial" charset="0"/>
              </a:defRPr>
            </a:lvl6pPr>
            <a:lvl7pPr marL="2971800" indent="-228600" eaLnBrk="0" fontAlgn="base" hangingPunct="0">
              <a:spcBef>
                <a:spcPct val="0"/>
              </a:spcBef>
              <a:spcAft>
                <a:spcPct val="0"/>
              </a:spcAft>
              <a:tabLst>
                <a:tab pos="92075" algn="l"/>
              </a:tabLst>
              <a:defRPr b="1">
                <a:solidFill>
                  <a:schemeClr val="tx1"/>
                </a:solidFill>
                <a:latin typeface="Arial" charset="0"/>
              </a:defRPr>
            </a:lvl7pPr>
            <a:lvl8pPr marL="3429000" indent="-228600" eaLnBrk="0" fontAlgn="base" hangingPunct="0">
              <a:spcBef>
                <a:spcPct val="0"/>
              </a:spcBef>
              <a:spcAft>
                <a:spcPct val="0"/>
              </a:spcAft>
              <a:tabLst>
                <a:tab pos="92075" algn="l"/>
              </a:tabLst>
              <a:defRPr b="1">
                <a:solidFill>
                  <a:schemeClr val="tx1"/>
                </a:solidFill>
                <a:latin typeface="Arial" charset="0"/>
              </a:defRPr>
            </a:lvl8pPr>
            <a:lvl9pPr marL="3886200" indent="-228600" eaLnBrk="0" fontAlgn="base" hangingPunct="0">
              <a:spcBef>
                <a:spcPct val="0"/>
              </a:spcBef>
              <a:spcAft>
                <a:spcPct val="0"/>
              </a:spcAft>
              <a:tabLst>
                <a:tab pos="92075" algn="l"/>
              </a:tabLst>
              <a:defRPr b="1">
                <a:solidFill>
                  <a:schemeClr val="tx1"/>
                </a:solidFill>
                <a:latin typeface="Arial" charset="0"/>
              </a:defRPr>
            </a:lvl9pPr>
          </a:lstStyle>
          <a:p>
            <a:pPr marL="0" indent="0" eaLnBrk="1" hangingPunct="1">
              <a:lnSpc>
                <a:spcPct val="110000"/>
              </a:lnSpc>
              <a:spcBef>
                <a:spcPts val="200"/>
              </a:spcBef>
              <a:spcAft>
                <a:spcPts val="200"/>
              </a:spcAft>
            </a:pPr>
            <a:r>
              <a:rPr lang="it-IT" sz="1000" b="0" dirty="0">
                <a:latin typeface="Arial" panose="020B0604020202020204" pitchFamily="34" charset="0"/>
                <a:cs typeface="Arial" panose="020B0604020202020204" pitchFamily="34" charset="0"/>
              </a:rPr>
              <a:t>Con uno aumento del livello del mare di 50 cm le barriere verrebbero  chiuse mediamente una volta al giorno (300-430 volte), e con un aumento di 75 cm la laguna sarebbe chiusa che aperta</a:t>
            </a:r>
          </a:p>
        </p:txBody>
      </p:sp>
      <p:sp>
        <p:nvSpPr>
          <p:cNvPr id="14" name="CasellaDiTesto 13">
            <a:extLst>
              <a:ext uri="{FF2B5EF4-FFF2-40B4-BE49-F238E27FC236}">
                <a16:creationId xmlns:a16="http://schemas.microsoft.com/office/drawing/2014/main" id="{A5F332D5-E56B-4D2B-B169-6BF9110054CD}"/>
              </a:ext>
            </a:extLst>
          </p:cNvPr>
          <p:cNvSpPr txBox="1"/>
          <p:nvPr/>
        </p:nvSpPr>
        <p:spPr>
          <a:xfrm>
            <a:off x="5274982" y="731569"/>
            <a:ext cx="1760312" cy="230832"/>
          </a:xfrm>
          <a:prstGeom prst="rect">
            <a:avLst/>
          </a:prstGeom>
          <a:noFill/>
        </p:spPr>
        <p:txBody>
          <a:bodyPr wrap="square" rtlCol="0">
            <a:spAutoFit/>
          </a:bodyPr>
          <a:lstStyle/>
          <a:p>
            <a:r>
              <a:rPr lang="it-IT" sz="900" i="1" dirty="0" err="1">
                <a:latin typeface="Arial" panose="020B0604020202020204" pitchFamily="34" charset="0"/>
                <a:cs typeface="Arial" panose="020B0604020202020204" pitchFamily="34" charset="0"/>
              </a:rPr>
              <a:t>Umgiesser</a:t>
            </a:r>
            <a:r>
              <a:rPr lang="it-IT" sz="900" i="1" dirty="0">
                <a:latin typeface="Arial" panose="020B0604020202020204" pitchFamily="34" charset="0"/>
                <a:cs typeface="Arial" panose="020B0604020202020204" pitchFamily="34" charset="0"/>
              </a:rPr>
              <a:t>, 2020</a:t>
            </a:r>
            <a:endParaRPr lang="it-IT" sz="900" b="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0312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Approccio trasformativo</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sp>
        <p:nvSpPr>
          <p:cNvPr id="7" name="CasellaDiTesto 6">
            <a:extLst>
              <a:ext uri="{FF2B5EF4-FFF2-40B4-BE49-F238E27FC236}">
                <a16:creationId xmlns:a16="http://schemas.microsoft.com/office/drawing/2014/main" id="{1D4E4D35-19B2-4EE1-AF80-759FC9811CB3}"/>
              </a:ext>
            </a:extLst>
          </p:cNvPr>
          <p:cNvSpPr txBox="1">
            <a:spLocks noChangeArrowheads="1"/>
          </p:cNvSpPr>
          <p:nvPr/>
        </p:nvSpPr>
        <p:spPr bwMode="auto">
          <a:xfrm>
            <a:off x="1100901" y="3286763"/>
            <a:ext cx="6905625"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tabLst>
                <a:tab pos="92075" algn="l"/>
              </a:tabLst>
              <a:defRPr b="1">
                <a:solidFill>
                  <a:schemeClr val="tx1"/>
                </a:solidFill>
                <a:latin typeface="Arial" charset="0"/>
              </a:defRPr>
            </a:lvl1pPr>
            <a:lvl2pPr marL="742950" indent="-285750" eaLnBrk="0" hangingPunct="0">
              <a:tabLst>
                <a:tab pos="92075" algn="l"/>
              </a:tabLst>
              <a:defRPr b="1">
                <a:solidFill>
                  <a:schemeClr val="tx1"/>
                </a:solidFill>
                <a:latin typeface="Arial" charset="0"/>
              </a:defRPr>
            </a:lvl2pPr>
            <a:lvl3pPr marL="1143000" indent="-228600" eaLnBrk="0" hangingPunct="0">
              <a:tabLst>
                <a:tab pos="92075" algn="l"/>
              </a:tabLst>
              <a:defRPr b="1">
                <a:solidFill>
                  <a:schemeClr val="tx1"/>
                </a:solidFill>
                <a:latin typeface="Arial" charset="0"/>
              </a:defRPr>
            </a:lvl3pPr>
            <a:lvl4pPr marL="1600200" indent="-228600" eaLnBrk="0" hangingPunct="0">
              <a:tabLst>
                <a:tab pos="92075" algn="l"/>
              </a:tabLst>
              <a:defRPr b="1">
                <a:solidFill>
                  <a:schemeClr val="tx1"/>
                </a:solidFill>
                <a:latin typeface="Arial" charset="0"/>
              </a:defRPr>
            </a:lvl4pPr>
            <a:lvl5pPr marL="2057400" indent="-228600" eaLnBrk="0" hangingPunct="0">
              <a:tabLst>
                <a:tab pos="92075" algn="l"/>
              </a:tabLst>
              <a:defRPr b="1">
                <a:solidFill>
                  <a:schemeClr val="tx1"/>
                </a:solidFill>
                <a:latin typeface="Arial" charset="0"/>
              </a:defRPr>
            </a:lvl5pPr>
            <a:lvl6pPr marL="2514600" indent="-228600" eaLnBrk="0" fontAlgn="base" hangingPunct="0">
              <a:spcBef>
                <a:spcPct val="0"/>
              </a:spcBef>
              <a:spcAft>
                <a:spcPct val="0"/>
              </a:spcAft>
              <a:tabLst>
                <a:tab pos="92075" algn="l"/>
              </a:tabLst>
              <a:defRPr b="1">
                <a:solidFill>
                  <a:schemeClr val="tx1"/>
                </a:solidFill>
                <a:latin typeface="Arial" charset="0"/>
              </a:defRPr>
            </a:lvl6pPr>
            <a:lvl7pPr marL="2971800" indent="-228600" eaLnBrk="0" fontAlgn="base" hangingPunct="0">
              <a:spcBef>
                <a:spcPct val="0"/>
              </a:spcBef>
              <a:spcAft>
                <a:spcPct val="0"/>
              </a:spcAft>
              <a:tabLst>
                <a:tab pos="92075" algn="l"/>
              </a:tabLst>
              <a:defRPr b="1">
                <a:solidFill>
                  <a:schemeClr val="tx1"/>
                </a:solidFill>
                <a:latin typeface="Arial" charset="0"/>
              </a:defRPr>
            </a:lvl7pPr>
            <a:lvl8pPr marL="3429000" indent="-228600" eaLnBrk="0" fontAlgn="base" hangingPunct="0">
              <a:spcBef>
                <a:spcPct val="0"/>
              </a:spcBef>
              <a:spcAft>
                <a:spcPct val="0"/>
              </a:spcAft>
              <a:tabLst>
                <a:tab pos="92075" algn="l"/>
              </a:tabLst>
              <a:defRPr b="1">
                <a:solidFill>
                  <a:schemeClr val="tx1"/>
                </a:solidFill>
                <a:latin typeface="Arial" charset="0"/>
              </a:defRPr>
            </a:lvl8pPr>
            <a:lvl9pPr marL="3886200" indent="-228600" eaLnBrk="0" fontAlgn="base" hangingPunct="0">
              <a:spcBef>
                <a:spcPct val="0"/>
              </a:spcBef>
              <a:spcAft>
                <a:spcPct val="0"/>
              </a:spcAft>
              <a:tabLst>
                <a:tab pos="92075" algn="l"/>
              </a:tabLst>
              <a:defRPr b="1">
                <a:solidFill>
                  <a:schemeClr val="tx1"/>
                </a:solidFill>
                <a:latin typeface="Arial" charset="0"/>
              </a:defRPr>
            </a:lvl9pPr>
          </a:lstStyle>
          <a:p>
            <a:pPr marL="0" indent="0" algn="ctr" eaLnBrk="1" hangingPunct="1">
              <a:lnSpc>
                <a:spcPct val="110000"/>
              </a:lnSpc>
              <a:spcBef>
                <a:spcPts val="1200"/>
              </a:spcBef>
              <a:spcAft>
                <a:spcPts val="1200"/>
              </a:spcAft>
            </a:pPr>
            <a:r>
              <a:rPr lang="it-IT" sz="1600" b="0" dirty="0">
                <a:latin typeface="Arial" panose="020B0604020202020204" pitchFamily="34" charset="0"/>
                <a:cs typeface="Arial" panose="020B0604020202020204" pitchFamily="34" charset="0"/>
              </a:rPr>
              <a:t>Interventi sistemici che comportano la trasformazione del sistema. Costosi nell’immediato, ma con benefici di lungo periodo – agiscono sulla vulnerabilità</a:t>
            </a:r>
          </a:p>
        </p:txBody>
      </p:sp>
      <p:pic>
        <p:nvPicPr>
          <p:cNvPr id="8" name="Picture 2" descr="Immagine 1">
            <a:extLst>
              <a:ext uri="{FF2B5EF4-FFF2-40B4-BE49-F238E27FC236}">
                <a16:creationId xmlns:a16="http://schemas.microsoft.com/office/drawing/2014/main" id="{6F115FCA-4A44-46DC-9E47-5037E8EAE84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835295" y="978618"/>
            <a:ext cx="7245674" cy="2099111"/>
          </a:xfrm>
          <a:prstGeom prst="rect">
            <a:avLst/>
          </a:prstGeom>
          <a:noFill/>
          <a:ln w="22225" cap="flat" cmpd="sng">
            <a:solidFill>
              <a:schemeClr val="accent5">
                <a:lumMod val="7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80802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Percorsi di adattamento</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pic>
        <p:nvPicPr>
          <p:cNvPr id="8" name="Picture 2">
            <a:extLst>
              <a:ext uri="{FF2B5EF4-FFF2-40B4-BE49-F238E27FC236}">
                <a16:creationId xmlns:a16="http://schemas.microsoft.com/office/drawing/2014/main" id="{5808EB4B-D343-4CB0-AE9D-6303ED60D2F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79312" y="988112"/>
            <a:ext cx="3565065" cy="2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a:extLst>
              <a:ext uri="{FF2B5EF4-FFF2-40B4-BE49-F238E27FC236}">
                <a16:creationId xmlns:a16="http://schemas.microsoft.com/office/drawing/2014/main" id="{B45939C3-3005-4E74-9D4B-039C9AAA1DCC}"/>
              </a:ext>
            </a:extLst>
          </p:cNvPr>
          <p:cNvSpPr txBox="1"/>
          <p:nvPr/>
        </p:nvSpPr>
        <p:spPr>
          <a:xfrm>
            <a:off x="532047" y="3952787"/>
            <a:ext cx="1760312" cy="230832"/>
          </a:xfrm>
          <a:prstGeom prst="rect">
            <a:avLst/>
          </a:prstGeom>
          <a:noFill/>
        </p:spPr>
        <p:txBody>
          <a:bodyPr wrap="square" rtlCol="0">
            <a:spAutoFit/>
          </a:bodyPr>
          <a:lstStyle/>
          <a:p>
            <a:r>
              <a:rPr lang="it-IT" sz="900" b="0" i="1" dirty="0">
                <a:latin typeface="Arial" panose="020B0604020202020204" pitchFamily="34" charset="0"/>
                <a:cs typeface="Arial" panose="020B0604020202020204" pitchFamily="34" charset="0"/>
              </a:rPr>
              <a:t>Zandvoort et al., 2017</a:t>
            </a:r>
          </a:p>
        </p:txBody>
      </p:sp>
      <p:sp>
        <p:nvSpPr>
          <p:cNvPr id="10" name="CasellaDiTesto 9">
            <a:extLst>
              <a:ext uri="{FF2B5EF4-FFF2-40B4-BE49-F238E27FC236}">
                <a16:creationId xmlns:a16="http://schemas.microsoft.com/office/drawing/2014/main" id="{E3C400D1-4EF1-4749-B1EC-D429D28CE9AA}"/>
              </a:ext>
            </a:extLst>
          </p:cNvPr>
          <p:cNvSpPr txBox="1"/>
          <p:nvPr/>
        </p:nvSpPr>
        <p:spPr>
          <a:xfrm>
            <a:off x="4879312" y="3952787"/>
            <a:ext cx="1760312" cy="230832"/>
          </a:xfrm>
          <a:prstGeom prst="rect">
            <a:avLst/>
          </a:prstGeom>
          <a:noFill/>
        </p:spPr>
        <p:txBody>
          <a:bodyPr wrap="square" rtlCol="0">
            <a:spAutoFit/>
          </a:bodyPr>
          <a:lstStyle/>
          <a:p>
            <a:r>
              <a:rPr lang="it-IT" sz="900" b="0" i="1" dirty="0">
                <a:latin typeface="Arial" panose="020B0604020202020204" pitchFamily="34" charset="0"/>
                <a:cs typeface="Arial" panose="020B0604020202020204" pitchFamily="34" charset="0"/>
              </a:rPr>
              <a:t>Climate-ADAPT</a:t>
            </a:r>
          </a:p>
        </p:txBody>
      </p:sp>
      <p:pic>
        <p:nvPicPr>
          <p:cNvPr id="11" name="Picture 2" descr="https://ars.els-cdn.com/content/image/1-s2.0-S1462901116309339-gr1_lrg.jpg">
            <a:extLst>
              <a:ext uri="{FF2B5EF4-FFF2-40B4-BE49-F238E27FC236}">
                <a16:creationId xmlns:a16="http://schemas.microsoft.com/office/drawing/2014/main" id="{3303BF15-D1D2-48F5-AFAE-0D1309B3852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2047" y="988112"/>
            <a:ext cx="3732642" cy="29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575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419922" y="111600"/>
            <a:ext cx="5892403" cy="569356"/>
          </a:xfrm>
          <a:prstGeom prst="rect">
            <a:avLst/>
          </a:prstGeom>
          <a:noFill/>
          <a:ln>
            <a:noFill/>
          </a:ln>
        </p:spPr>
        <p:txBody>
          <a:bodyPr spcFirstLastPara="1" wrap="square" lIns="91425" tIns="91425" rIns="91425" bIns="91425" anchor="t" anchorCtr="0">
            <a:spAutoFit/>
          </a:bodyPr>
          <a:lstStyle/>
          <a:p>
            <a:pPr lvl="0" algn="ctr"/>
            <a:r>
              <a:rPr lang="it-IT" sz="2500" b="1" dirty="0"/>
              <a:t>Un insieme di soluzioni</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pic>
        <p:nvPicPr>
          <p:cNvPr id="2" name="Immagine 1">
            <a:extLst>
              <a:ext uri="{FF2B5EF4-FFF2-40B4-BE49-F238E27FC236}">
                <a16:creationId xmlns:a16="http://schemas.microsoft.com/office/drawing/2014/main" id="{912E8127-E054-43FC-A959-241CE2D43ED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0000" t="11034" r="14002" b="50000"/>
          <a:stretch/>
        </p:blipFill>
        <p:spPr>
          <a:xfrm rot="5280000">
            <a:off x="2931972" y="-178711"/>
            <a:ext cx="3207214" cy="4874322"/>
          </a:xfrm>
          <a:prstGeom prst="rect">
            <a:avLst/>
          </a:prstGeom>
        </p:spPr>
      </p:pic>
      <p:sp>
        <p:nvSpPr>
          <p:cNvPr id="3" name="Rettangolo 2">
            <a:extLst>
              <a:ext uri="{FF2B5EF4-FFF2-40B4-BE49-F238E27FC236}">
                <a16:creationId xmlns:a16="http://schemas.microsoft.com/office/drawing/2014/main" id="{BBED97B4-6C67-4C1B-9A85-8FDDFE42A2F9}"/>
              </a:ext>
            </a:extLst>
          </p:cNvPr>
          <p:cNvSpPr/>
          <p:nvPr/>
        </p:nvSpPr>
        <p:spPr>
          <a:xfrm>
            <a:off x="5853920" y="3715304"/>
            <a:ext cx="966931" cy="230832"/>
          </a:xfrm>
          <a:prstGeom prst="rect">
            <a:avLst/>
          </a:prstGeom>
        </p:spPr>
        <p:txBody>
          <a:bodyPr wrap="none">
            <a:spAutoFit/>
          </a:bodyPr>
          <a:lstStyle/>
          <a:p>
            <a:r>
              <a:rPr lang="it-IT" sz="900" i="1" dirty="0"/>
              <a:t>Giupponi, 2022</a:t>
            </a:r>
          </a:p>
        </p:txBody>
      </p:sp>
      <p:sp>
        <p:nvSpPr>
          <p:cNvPr id="4" name="Ovale 3">
            <a:extLst>
              <a:ext uri="{FF2B5EF4-FFF2-40B4-BE49-F238E27FC236}">
                <a16:creationId xmlns:a16="http://schemas.microsoft.com/office/drawing/2014/main" id="{72867BFC-147C-4359-8914-09E67CD60ABA}"/>
              </a:ext>
            </a:extLst>
          </p:cNvPr>
          <p:cNvSpPr/>
          <p:nvPr/>
        </p:nvSpPr>
        <p:spPr>
          <a:xfrm>
            <a:off x="133700" y="1784957"/>
            <a:ext cx="2066692" cy="792601"/>
          </a:xfrm>
          <a:prstGeom prst="ellipse">
            <a:avLst/>
          </a:prstGeom>
          <a:solidFill>
            <a:srgbClr val="FFFF99"/>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Situazione attuale</a:t>
            </a:r>
          </a:p>
        </p:txBody>
      </p:sp>
      <p:sp>
        <p:nvSpPr>
          <p:cNvPr id="11" name="Ovale 10">
            <a:extLst>
              <a:ext uri="{FF2B5EF4-FFF2-40B4-BE49-F238E27FC236}">
                <a16:creationId xmlns:a16="http://schemas.microsoft.com/office/drawing/2014/main" id="{43A4BEA9-DE5D-4211-8AD5-335C33DBC404}"/>
              </a:ext>
            </a:extLst>
          </p:cNvPr>
          <p:cNvSpPr/>
          <p:nvPr/>
        </p:nvSpPr>
        <p:spPr>
          <a:xfrm>
            <a:off x="7114479" y="1784957"/>
            <a:ext cx="1895821" cy="792601"/>
          </a:xfrm>
          <a:prstGeom prst="ellipse">
            <a:avLst/>
          </a:prstGeom>
          <a:solidFill>
            <a:srgbClr val="00B05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Visione futura</a:t>
            </a:r>
          </a:p>
        </p:txBody>
      </p:sp>
      <p:sp>
        <p:nvSpPr>
          <p:cNvPr id="5" name="Freccia bidirezionale orizzontale 4">
            <a:extLst>
              <a:ext uri="{FF2B5EF4-FFF2-40B4-BE49-F238E27FC236}">
                <a16:creationId xmlns:a16="http://schemas.microsoft.com/office/drawing/2014/main" id="{62ACC651-D8D9-4E4B-8AC6-A5F3B10F2E1F}"/>
              </a:ext>
            </a:extLst>
          </p:cNvPr>
          <p:cNvSpPr/>
          <p:nvPr/>
        </p:nvSpPr>
        <p:spPr>
          <a:xfrm>
            <a:off x="1457092" y="3843531"/>
            <a:ext cx="6229815" cy="561769"/>
          </a:xfrm>
          <a:prstGeom prst="leftRightArrow">
            <a:avLst/>
          </a:prstGeom>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Varianti e altre strategie</a:t>
            </a:r>
          </a:p>
        </p:txBody>
      </p:sp>
    </p:spTree>
    <p:extLst>
      <p:ext uri="{BB962C8B-B14F-4D97-AF65-F5344CB8AC3E}">
        <p14:creationId xmlns:p14="http://schemas.microsoft.com/office/powerpoint/2010/main" val="282336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Un’area ad elevata vulnerabilità</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pic>
        <p:nvPicPr>
          <p:cNvPr id="7" name="Picture 4">
            <a:extLst>
              <a:ext uri="{FF2B5EF4-FFF2-40B4-BE49-F238E27FC236}">
                <a16:creationId xmlns:a16="http://schemas.microsoft.com/office/drawing/2014/main" id="{C4559435-E19F-424B-83E4-EF6A7F15B3A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87213" y="879706"/>
            <a:ext cx="3339719" cy="3351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a:extLst>
              <a:ext uri="{FF2B5EF4-FFF2-40B4-BE49-F238E27FC236}">
                <a16:creationId xmlns:a16="http://schemas.microsoft.com/office/drawing/2014/main" id="{33330161-4C0B-49A5-A21C-4578BF53991A}"/>
              </a:ext>
            </a:extLst>
          </p:cNvPr>
          <p:cNvSpPr txBox="1"/>
          <p:nvPr/>
        </p:nvSpPr>
        <p:spPr>
          <a:xfrm>
            <a:off x="987213" y="4228389"/>
            <a:ext cx="1760312" cy="230832"/>
          </a:xfrm>
          <a:prstGeom prst="rect">
            <a:avLst/>
          </a:prstGeom>
          <a:noFill/>
        </p:spPr>
        <p:txBody>
          <a:bodyPr wrap="square" rtlCol="0">
            <a:spAutoFit/>
          </a:bodyPr>
          <a:lstStyle/>
          <a:p>
            <a:r>
              <a:rPr lang="it-IT" sz="900" b="0" i="1" dirty="0" err="1">
                <a:latin typeface="Arial" panose="020B0604020202020204" pitchFamily="34" charset="0"/>
                <a:cs typeface="Arial" panose="020B0604020202020204" pitchFamily="34" charset="0"/>
              </a:rPr>
              <a:t>Lambeck</a:t>
            </a:r>
            <a:r>
              <a:rPr lang="it-IT" sz="900" b="0" i="1" dirty="0">
                <a:latin typeface="Arial" panose="020B0604020202020204" pitchFamily="34" charset="0"/>
                <a:cs typeface="Arial" panose="020B0604020202020204" pitchFamily="34" charset="0"/>
              </a:rPr>
              <a:t> et al., 2011</a:t>
            </a:r>
          </a:p>
        </p:txBody>
      </p:sp>
      <p:pic>
        <p:nvPicPr>
          <p:cNvPr id="9" name="Picture 3">
            <a:extLst>
              <a:ext uri="{FF2B5EF4-FFF2-40B4-BE49-F238E27FC236}">
                <a16:creationId xmlns:a16="http://schemas.microsoft.com/office/drawing/2014/main" id="{52900A35-6131-437C-96B2-29F58BB9143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802182" y="879705"/>
            <a:ext cx="2594794" cy="3345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9">
            <a:extLst>
              <a:ext uri="{FF2B5EF4-FFF2-40B4-BE49-F238E27FC236}">
                <a16:creationId xmlns:a16="http://schemas.microsoft.com/office/drawing/2014/main" id="{5FF102A0-A7DD-4949-8654-DB1A7DE68A50}"/>
              </a:ext>
            </a:extLst>
          </p:cNvPr>
          <p:cNvSpPr txBox="1"/>
          <p:nvPr/>
        </p:nvSpPr>
        <p:spPr>
          <a:xfrm>
            <a:off x="4802182" y="4228389"/>
            <a:ext cx="1760312" cy="230832"/>
          </a:xfrm>
          <a:prstGeom prst="rect">
            <a:avLst/>
          </a:prstGeom>
          <a:noFill/>
        </p:spPr>
        <p:txBody>
          <a:bodyPr wrap="square" rtlCol="0">
            <a:spAutoFit/>
          </a:bodyPr>
          <a:lstStyle/>
          <a:p>
            <a:r>
              <a:rPr lang="it-IT" sz="900" b="0" i="1" dirty="0">
                <a:latin typeface="Arial" panose="020B0604020202020204" pitchFamily="34" charset="0"/>
                <a:cs typeface="Arial" panose="020B0604020202020204" pitchFamily="34" charset="0"/>
              </a:rPr>
              <a:t>Antonioli et al., 2017</a:t>
            </a:r>
          </a:p>
        </p:txBody>
      </p:sp>
    </p:spTree>
    <p:extLst>
      <p:ext uri="{BB962C8B-B14F-4D97-AF65-F5344CB8AC3E}">
        <p14:creationId xmlns:p14="http://schemas.microsoft.com/office/powerpoint/2010/main" val="115342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419922" y="111600"/>
            <a:ext cx="5892403" cy="569356"/>
          </a:xfrm>
          <a:prstGeom prst="rect">
            <a:avLst/>
          </a:prstGeom>
          <a:noFill/>
          <a:ln>
            <a:noFill/>
          </a:ln>
        </p:spPr>
        <p:txBody>
          <a:bodyPr spcFirstLastPara="1" wrap="square" lIns="91425" tIns="91425" rIns="91425" bIns="91425" anchor="t" anchorCtr="0">
            <a:spAutoFit/>
          </a:bodyPr>
          <a:lstStyle/>
          <a:p>
            <a:pPr lvl="0" algn="ctr"/>
            <a:r>
              <a:rPr lang="it-IT" sz="2500" b="1" dirty="0"/>
              <a:t>Il ruolo della scienza</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sp>
        <p:nvSpPr>
          <p:cNvPr id="7" name="Rettangolo 6">
            <a:extLst>
              <a:ext uri="{FF2B5EF4-FFF2-40B4-BE49-F238E27FC236}">
                <a16:creationId xmlns:a16="http://schemas.microsoft.com/office/drawing/2014/main" id="{6B2D25D0-416F-4A7C-928A-3132447F5911}"/>
              </a:ext>
            </a:extLst>
          </p:cNvPr>
          <p:cNvSpPr/>
          <p:nvPr/>
        </p:nvSpPr>
        <p:spPr>
          <a:xfrm>
            <a:off x="6684179" y="1179828"/>
            <a:ext cx="1973681" cy="60063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latin typeface="+mj-lt"/>
                <a:ea typeface="Verdana" panose="020B0604030504040204" pitchFamily="34" charset="0"/>
              </a:rPr>
              <a:t>Adattamento ai cambiamenti climatici</a:t>
            </a:r>
          </a:p>
        </p:txBody>
      </p:sp>
      <p:sp>
        <p:nvSpPr>
          <p:cNvPr id="8" name="Rettangolo 7">
            <a:extLst>
              <a:ext uri="{FF2B5EF4-FFF2-40B4-BE49-F238E27FC236}">
                <a16:creationId xmlns:a16="http://schemas.microsoft.com/office/drawing/2014/main" id="{A4453B0F-7046-425D-A680-A92B72759E1A}"/>
              </a:ext>
            </a:extLst>
          </p:cNvPr>
          <p:cNvSpPr/>
          <p:nvPr/>
        </p:nvSpPr>
        <p:spPr>
          <a:xfrm>
            <a:off x="390498" y="1142723"/>
            <a:ext cx="1973681" cy="600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latin typeface="+mj-lt"/>
                <a:ea typeface="Verdana" panose="020B0604030504040204" pitchFamily="34" charset="0"/>
              </a:rPr>
              <a:t>Ricerca e Innovazione</a:t>
            </a:r>
          </a:p>
        </p:txBody>
      </p:sp>
      <p:sp>
        <p:nvSpPr>
          <p:cNvPr id="9" name="CasellaDiTesto 8">
            <a:extLst>
              <a:ext uri="{FF2B5EF4-FFF2-40B4-BE49-F238E27FC236}">
                <a16:creationId xmlns:a16="http://schemas.microsoft.com/office/drawing/2014/main" id="{234B66C8-9F14-4668-9C69-1A00746EFE21}"/>
              </a:ext>
            </a:extLst>
          </p:cNvPr>
          <p:cNvSpPr txBox="1"/>
          <p:nvPr/>
        </p:nvSpPr>
        <p:spPr>
          <a:xfrm>
            <a:off x="2644488" y="1581395"/>
            <a:ext cx="4021661" cy="461665"/>
          </a:xfrm>
          <a:prstGeom prst="rect">
            <a:avLst/>
          </a:prstGeom>
          <a:noFill/>
        </p:spPr>
        <p:txBody>
          <a:bodyPr wrap="square" rtlCol="0">
            <a:spAutoFit/>
          </a:bodyPr>
          <a:lstStyle/>
          <a:p>
            <a:pPr algn="ctr"/>
            <a:r>
              <a:rPr lang="it-IT" sz="1200" dirty="0">
                <a:latin typeface="+mj-lt"/>
              </a:rPr>
              <a:t>È fondamentale per operare scelte informate e robuste, con un approccio integrato e di lungo periodo</a:t>
            </a:r>
          </a:p>
        </p:txBody>
      </p:sp>
      <p:cxnSp>
        <p:nvCxnSpPr>
          <p:cNvPr id="10" name="Connettore 2 9">
            <a:extLst>
              <a:ext uri="{FF2B5EF4-FFF2-40B4-BE49-F238E27FC236}">
                <a16:creationId xmlns:a16="http://schemas.microsoft.com/office/drawing/2014/main" id="{A7E35D5B-BFE6-4F01-AD1C-75DD0803A7A3}"/>
              </a:ext>
            </a:extLst>
          </p:cNvPr>
          <p:cNvCxnSpPr>
            <a:cxnSpLocks/>
          </p:cNvCxnSpPr>
          <p:nvPr/>
        </p:nvCxnSpPr>
        <p:spPr>
          <a:xfrm>
            <a:off x="2364179" y="1558658"/>
            <a:ext cx="432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5780059E-5E0C-46AA-AA0F-95D1A5C6AC8D}"/>
              </a:ext>
            </a:extLst>
          </p:cNvPr>
          <p:cNvCxnSpPr>
            <a:cxnSpLocks/>
          </p:cNvCxnSpPr>
          <p:nvPr/>
        </p:nvCxnSpPr>
        <p:spPr>
          <a:xfrm flipH="1">
            <a:off x="2364179" y="1334999"/>
            <a:ext cx="432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4030D758-BF7F-400E-8357-135AF4BF73AC}"/>
              </a:ext>
            </a:extLst>
          </p:cNvPr>
          <p:cNvSpPr txBox="1"/>
          <p:nvPr/>
        </p:nvSpPr>
        <p:spPr>
          <a:xfrm>
            <a:off x="2644488" y="866155"/>
            <a:ext cx="3844705" cy="461665"/>
          </a:xfrm>
          <a:prstGeom prst="rect">
            <a:avLst/>
          </a:prstGeom>
          <a:noFill/>
        </p:spPr>
        <p:txBody>
          <a:bodyPr wrap="square" rtlCol="0">
            <a:spAutoFit/>
          </a:bodyPr>
          <a:lstStyle/>
          <a:p>
            <a:pPr algn="ctr"/>
            <a:r>
              <a:rPr lang="it-IT" sz="1200" dirty="0">
                <a:latin typeface="+mj-lt"/>
              </a:rPr>
              <a:t>Deve esprime chiare domande di nuova conoscenza in un contesto applicativo</a:t>
            </a:r>
          </a:p>
        </p:txBody>
      </p:sp>
      <p:sp>
        <p:nvSpPr>
          <p:cNvPr id="14" name="Freccia in giù 13">
            <a:extLst>
              <a:ext uri="{FF2B5EF4-FFF2-40B4-BE49-F238E27FC236}">
                <a16:creationId xmlns:a16="http://schemas.microsoft.com/office/drawing/2014/main" id="{8D82715B-FBF3-458A-AB83-99E5C669903A}"/>
              </a:ext>
            </a:extLst>
          </p:cNvPr>
          <p:cNvSpPr/>
          <p:nvPr/>
        </p:nvSpPr>
        <p:spPr>
          <a:xfrm>
            <a:off x="4278351" y="2042039"/>
            <a:ext cx="587298" cy="698822"/>
          </a:xfrm>
          <a:prstGeom prst="downArrow">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Rettangolo 19">
            <a:extLst>
              <a:ext uri="{FF2B5EF4-FFF2-40B4-BE49-F238E27FC236}">
                <a16:creationId xmlns:a16="http://schemas.microsoft.com/office/drawing/2014/main" id="{FB60D76F-BDB8-406B-9048-BB828FB79A23}"/>
              </a:ext>
            </a:extLst>
          </p:cNvPr>
          <p:cNvSpPr/>
          <p:nvPr/>
        </p:nvSpPr>
        <p:spPr>
          <a:xfrm>
            <a:off x="2364180" y="2799312"/>
            <a:ext cx="4386026" cy="500753"/>
          </a:xfrm>
          <a:prstGeom prst="rect">
            <a:avLst/>
          </a:prstGeom>
          <a:solidFill>
            <a:srgbClr val="00FFCC">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tx1"/>
                </a:solidFill>
                <a:latin typeface="+mj-lt"/>
                <a:ea typeface="Verdana" panose="020B0604030504040204" pitchFamily="34" charset="0"/>
              </a:rPr>
              <a:t>SPPI: Centro di Studio e di Ricerca Internazionale sui Cambiamenti Climatici di Venezia</a:t>
            </a:r>
          </a:p>
        </p:txBody>
      </p:sp>
      <p:sp>
        <p:nvSpPr>
          <p:cNvPr id="21" name="Rettangolo 20">
            <a:extLst>
              <a:ext uri="{FF2B5EF4-FFF2-40B4-BE49-F238E27FC236}">
                <a16:creationId xmlns:a16="http://schemas.microsoft.com/office/drawing/2014/main" id="{4643E6C5-E3F3-436D-A8CA-259FC3367D45}"/>
              </a:ext>
            </a:extLst>
          </p:cNvPr>
          <p:cNvSpPr/>
          <p:nvPr/>
        </p:nvSpPr>
        <p:spPr>
          <a:xfrm>
            <a:off x="2378987" y="3427082"/>
            <a:ext cx="4386026" cy="868788"/>
          </a:xfrm>
          <a:prstGeom prst="rect">
            <a:avLst/>
          </a:prstGeom>
          <a:solidFill>
            <a:srgbClr val="00CC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it-IT" sz="1000" dirty="0">
                <a:solidFill>
                  <a:schemeClr val="tx1"/>
                </a:solidFill>
                <a:latin typeface="+mj-lt"/>
                <a:ea typeface="Verdana" panose="020B0604030504040204" pitchFamily="34" charset="0"/>
              </a:rPr>
              <a:t>Venezia come caso studio internazionale per soluzioni innovative di adattamento ai cambiamenti climatici</a:t>
            </a:r>
          </a:p>
          <a:p>
            <a:pPr algn="just">
              <a:spcBef>
                <a:spcPts val="300"/>
              </a:spcBef>
              <a:spcAft>
                <a:spcPts val="300"/>
              </a:spcAft>
            </a:pPr>
            <a:r>
              <a:rPr lang="it-IT" sz="1000" dirty="0">
                <a:solidFill>
                  <a:schemeClr val="tx1"/>
                </a:solidFill>
                <a:latin typeface="+mj-lt"/>
                <a:ea typeface="Verdana" panose="020B0604030504040204" pitchFamily="34" charset="0"/>
              </a:rPr>
              <a:t>Messa a sistema delle competenze esistenti</a:t>
            </a:r>
          </a:p>
          <a:p>
            <a:pPr algn="just">
              <a:spcBef>
                <a:spcPts val="300"/>
              </a:spcBef>
              <a:spcAft>
                <a:spcPts val="300"/>
              </a:spcAft>
            </a:pPr>
            <a:r>
              <a:rPr lang="it-IT" sz="1000" dirty="0">
                <a:solidFill>
                  <a:schemeClr val="tx1"/>
                </a:solidFill>
                <a:latin typeface="+mj-lt"/>
                <a:ea typeface="Verdana" panose="020B0604030504040204" pitchFamily="34" charset="0"/>
              </a:rPr>
              <a:t>Attrattore di nuove competenze ed esperienze di respiro internazionale</a:t>
            </a:r>
          </a:p>
        </p:txBody>
      </p:sp>
    </p:spTree>
    <p:extLst>
      <p:ext uri="{BB962C8B-B14F-4D97-AF65-F5344CB8AC3E}">
        <p14:creationId xmlns:p14="http://schemas.microsoft.com/office/powerpoint/2010/main" val="2242297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419922" y="111600"/>
            <a:ext cx="5892403" cy="569356"/>
          </a:xfrm>
          <a:prstGeom prst="rect">
            <a:avLst/>
          </a:prstGeom>
          <a:noFill/>
          <a:ln>
            <a:noFill/>
          </a:ln>
        </p:spPr>
        <p:txBody>
          <a:bodyPr spcFirstLastPara="1" wrap="square" lIns="91425" tIns="91425" rIns="91425" bIns="91425" anchor="t" anchorCtr="0">
            <a:spAutoFit/>
          </a:bodyPr>
          <a:lstStyle/>
          <a:p>
            <a:pPr lvl="0" algn="ctr"/>
            <a:r>
              <a:rPr lang="it-IT" sz="2500" b="1" dirty="0"/>
              <a:t>Conclusioni</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sp>
        <p:nvSpPr>
          <p:cNvPr id="7" name="CasellaDiTesto 4">
            <a:extLst>
              <a:ext uri="{FF2B5EF4-FFF2-40B4-BE49-F238E27FC236}">
                <a16:creationId xmlns:a16="http://schemas.microsoft.com/office/drawing/2014/main" id="{89EB483C-63C2-420E-B723-39845B56C8D3}"/>
              </a:ext>
            </a:extLst>
          </p:cNvPr>
          <p:cNvSpPr txBox="1">
            <a:spLocks noChangeArrowheads="1"/>
          </p:cNvSpPr>
          <p:nvPr/>
        </p:nvSpPr>
        <p:spPr bwMode="auto">
          <a:xfrm>
            <a:off x="879024" y="904200"/>
            <a:ext cx="7226526" cy="336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tabLst>
                <a:tab pos="92075" algn="l"/>
              </a:tabLst>
              <a:defRPr b="1">
                <a:solidFill>
                  <a:schemeClr val="tx1"/>
                </a:solidFill>
                <a:latin typeface="Arial" charset="0"/>
              </a:defRPr>
            </a:lvl1pPr>
            <a:lvl2pPr marL="742950" indent="-285750" eaLnBrk="0" hangingPunct="0">
              <a:tabLst>
                <a:tab pos="92075" algn="l"/>
              </a:tabLst>
              <a:defRPr b="1">
                <a:solidFill>
                  <a:schemeClr val="tx1"/>
                </a:solidFill>
                <a:latin typeface="Arial" charset="0"/>
              </a:defRPr>
            </a:lvl2pPr>
            <a:lvl3pPr marL="1143000" indent="-228600" eaLnBrk="0" hangingPunct="0">
              <a:tabLst>
                <a:tab pos="92075" algn="l"/>
              </a:tabLst>
              <a:defRPr b="1">
                <a:solidFill>
                  <a:schemeClr val="tx1"/>
                </a:solidFill>
                <a:latin typeface="Arial" charset="0"/>
              </a:defRPr>
            </a:lvl3pPr>
            <a:lvl4pPr marL="1600200" indent="-228600" eaLnBrk="0" hangingPunct="0">
              <a:tabLst>
                <a:tab pos="92075" algn="l"/>
              </a:tabLst>
              <a:defRPr b="1">
                <a:solidFill>
                  <a:schemeClr val="tx1"/>
                </a:solidFill>
                <a:latin typeface="Arial" charset="0"/>
              </a:defRPr>
            </a:lvl4pPr>
            <a:lvl5pPr marL="2057400" indent="-228600" eaLnBrk="0" hangingPunct="0">
              <a:tabLst>
                <a:tab pos="92075" algn="l"/>
              </a:tabLst>
              <a:defRPr b="1">
                <a:solidFill>
                  <a:schemeClr val="tx1"/>
                </a:solidFill>
                <a:latin typeface="Arial" charset="0"/>
              </a:defRPr>
            </a:lvl5pPr>
            <a:lvl6pPr marL="2514600" indent="-228600" eaLnBrk="0" fontAlgn="base" hangingPunct="0">
              <a:spcBef>
                <a:spcPct val="0"/>
              </a:spcBef>
              <a:spcAft>
                <a:spcPct val="0"/>
              </a:spcAft>
              <a:tabLst>
                <a:tab pos="92075" algn="l"/>
              </a:tabLst>
              <a:defRPr b="1">
                <a:solidFill>
                  <a:schemeClr val="tx1"/>
                </a:solidFill>
                <a:latin typeface="Arial" charset="0"/>
              </a:defRPr>
            </a:lvl6pPr>
            <a:lvl7pPr marL="2971800" indent="-228600" eaLnBrk="0" fontAlgn="base" hangingPunct="0">
              <a:spcBef>
                <a:spcPct val="0"/>
              </a:spcBef>
              <a:spcAft>
                <a:spcPct val="0"/>
              </a:spcAft>
              <a:tabLst>
                <a:tab pos="92075" algn="l"/>
              </a:tabLst>
              <a:defRPr b="1">
                <a:solidFill>
                  <a:schemeClr val="tx1"/>
                </a:solidFill>
                <a:latin typeface="Arial" charset="0"/>
              </a:defRPr>
            </a:lvl7pPr>
            <a:lvl8pPr marL="3429000" indent="-228600" eaLnBrk="0" fontAlgn="base" hangingPunct="0">
              <a:spcBef>
                <a:spcPct val="0"/>
              </a:spcBef>
              <a:spcAft>
                <a:spcPct val="0"/>
              </a:spcAft>
              <a:tabLst>
                <a:tab pos="92075" algn="l"/>
              </a:tabLst>
              <a:defRPr b="1">
                <a:solidFill>
                  <a:schemeClr val="tx1"/>
                </a:solidFill>
                <a:latin typeface="Arial" charset="0"/>
              </a:defRPr>
            </a:lvl8pPr>
            <a:lvl9pPr marL="3886200" indent="-228600" eaLnBrk="0" fontAlgn="base" hangingPunct="0">
              <a:spcBef>
                <a:spcPct val="0"/>
              </a:spcBef>
              <a:spcAft>
                <a:spcPct val="0"/>
              </a:spcAft>
              <a:tabLst>
                <a:tab pos="92075" algn="l"/>
              </a:tabLst>
              <a:defRPr b="1">
                <a:solidFill>
                  <a:schemeClr val="tx1"/>
                </a:solidFill>
                <a:latin typeface="Arial" charset="0"/>
              </a:defRPr>
            </a:lvl9pPr>
          </a:lstStyle>
          <a:p>
            <a:pPr marL="0" indent="0" algn="just" eaLnBrk="1" hangingPunct="1">
              <a:lnSpc>
                <a:spcPct val="110000"/>
              </a:lnSpc>
              <a:spcBef>
                <a:spcPts val="1200"/>
              </a:spcBef>
              <a:spcAft>
                <a:spcPts val="1200"/>
              </a:spcAft>
            </a:pPr>
            <a:r>
              <a:rPr lang="it-IT" b="0" dirty="0">
                <a:cs typeface="Arial" charset="0"/>
              </a:rPr>
              <a:t>Le sfide future dei cambiamenti climatici comporteranno molto probabilmente una </a:t>
            </a:r>
            <a:r>
              <a:rPr lang="it-IT" dirty="0">
                <a:cs typeface="Arial" charset="0"/>
              </a:rPr>
              <a:t>profonda trasformazione del territorio </a:t>
            </a:r>
          </a:p>
          <a:p>
            <a:pPr marL="0" indent="0" algn="just" eaLnBrk="1" hangingPunct="1">
              <a:lnSpc>
                <a:spcPct val="110000"/>
              </a:lnSpc>
              <a:spcBef>
                <a:spcPts val="1200"/>
              </a:spcBef>
              <a:spcAft>
                <a:spcPts val="1200"/>
              </a:spcAft>
            </a:pPr>
            <a:r>
              <a:rPr lang="it-IT" b="0" dirty="0">
                <a:cs typeface="Arial" charset="0"/>
              </a:rPr>
              <a:t>L’identificazione di un futuro percorso di adattamento non può quindi prescindere dalla definizione di una </a:t>
            </a:r>
            <a:r>
              <a:rPr lang="it-IT" dirty="0">
                <a:cs typeface="Arial" charset="0"/>
              </a:rPr>
              <a:t>visione condivisa del futuro del socio-ecosistema Venezia</a:t>
            </a:r>
          </a:p>
          <a:p>
            <a:pPr marL="0" indent="0" algn="just" eaLnBrk="1" hangingPunct="1">
              <a:lnSpc>
                <a:spcPct val="110000"/>
              </a:lnSpc>
              <a:spcBef>
                <a:spcPts val="1200"/>
              </a:spcBef>
              <a:spcAft>
                <a:spcPts val="1200"/>
              </a:spcAft>
            </a:pPr>
            <a:r>
              <a:rPr lang="it-IT" b="0" dirty="0">
                <a:cs typeface="Arial" charset="0"/>
              </a:rPr>
              <a:t>Ciò richiede l’adozione di un approccio </a:t>
            </a:r>
            <a:r>
              <a:rPr lang="it-IT" dirty="0">
                <a:cs typeface="Arial" charset="0"/>
              </a:rPr>
              <a:t>integrato e di lungo periodo</a:t>
            </a:r>
            <a:r>
              <a:rPr lang="it-IT" b="0" dirty="0">
                <a:cs typeface="Arial" charset="0"/>
              </a:rPr>
              <a:t>: dobbiamo già ora cominciare a pianificare il futuro di Venezia, considerando l’intero sistema costiero (città, laguna, aree limitrofe)</a:t>
            </a:r>
          </a:p>
          <a:p>
            <a:pPr marL="0" indent="0" algn="just" eaLnBrk="1" hangingPunct="1">
              <a:lnSpc>
                <a:spcPct val="110000"/>
              </a:lnSpc>
              <a:spcBef>
                <a:spcPts val="1200"/>
              </a:spcBef>
              <a:spcAft>
                <a:spcPts val="1200"/>
              </a:spcAft>
            </a:pPr>
            <a:r>
              <a:rPr lang="it-IT" b="0" dirty="0">
                <a:cs typeface="Arial" charset="0"/>
              </a:rPr>
              <a:t>Oltre alla scienza giocano un </a:t>
            </a:r>
            <a:r>
              <a:rPr lang="it-IT" dirty="0">
                <a:cs typeface="Arial" charset="0"/>
              </a:rPr>
              <a:t>ruolo fondamentale </a:t>
            </a:r>
            <a:r>
              <a:rPr lang="it-IT" b="0" dirty="0">
                <a:cs typeface="Arial" charset="0"/>
              </a:rPr>
              <a:t>nel processo di adattamento, la governance, la cooperazione tra istituzioni, la mobilizzazione di risorse economiche, il coinvolgimento della comunità per decisioni condivise ed inclusive</a:t>
            </a:r>
          </a:p>
        </p:txBody>
      </p:sp>
    </p:spTree>
    <p:extLst>
      <p:ext uri="{BB962C8B-B14F-4D97-AF65-F5344CB8AC3E}">
        <p14:creationId xmlns:p14="http://schemas.microsoft.com/office/powerpoint/2010/main" val="149928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Grazie per l’attenzione</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pic>
        <p:nvPicPr>
          <p:cNvPr id="7" name="Picture 3" descr="L:\Dati\Emiliano\8. Awareness raising events\2020 02 18_Hackathon_Benedetti et al\Materiali\Foto Musco.jpg">
            <a:extLst>
              <a:ext uri="{FF2B5EF4-FFF2-40B4-BE49-F238E27FC236}">
                <a16:creationId xmlns:a16="http://schemas.microsoft.com/office/drawing/2014/main" id="{7F8A2E99-648D-417E-9980-F18230122F6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665034" y="1115967"/>
            <a:ext cx="2299442" cy="28525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CD6D41CB-5962-4CDD-9D1B-4B0C1C24D12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5320" y="1291369"/>
            <a:ext cx="3392158" cy="2501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L:\Dati\Emiliano\12. Segreteria\insieme\Fotografia varie\Portfolio\Emiliano\Venezia e dintorni\2005 3 Acqua alta foto\R1F2_San Marco_Giochi acqua alta.jpg">
            <a:extLst>
              <a:ext uri="{FF2B5EF4-FFF2-40B4-BE49-F238E27FC236}">
                <a16:creationId xmlns:a16="http://schemas.microsoft.com/office/drawing/2014/main" id="{CF6FC1B7-AF57-480B-AFAC-68FD7FD2C80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52032" y="1593151"/>
            <a:ext cx="2879505" cy="189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074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Riferimenti bibliografici</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sp>
        <p:nvSpPr>
          <p:cNvPr id="7" name="CasellaDiTesto 6">
            <a:extLst>
              <a:ext uri="{FF2B5EF4-FFF2-40B4-BE49-F238E27FC236}">
                <a16:creationId xmlns:a16="http://schemas.microsoft.com/office/drawing/2014/main" id="{6A440B43-3FCE-4253-9C46-8AD35015D6F2}"/>
              </a:ext>
            </a:extLst>
          </p:cNvPr>
          <p:cNvSpPr txBox="1"/>
          <p:nvPr/>
        </p:nvSpPr>
        <p:spPr>
          <a:xfrm>
            <a:off x="499096" y="970856"/>
            <a:ext cx="8289616" cy="3247043"/>
          </a:xfrm>
          <a:prstGeom prst="rect">
            <a:avLst/>
          </a:prstGeom>
          <a:noFill/>
        </p:spPr>
        <p:txBody>
          <a:bodyPr wrap="square" rtlCol="0">
            <a:spAutoFit/>
          </a:bodyPr>
          <a:lstStyle/>
          <a:p>
            <a:pPr>
              <a:spcBef>
                <a:spcPts val="600"/>
              </a:spcBef>
            </a:pPr>
            <a:r>
              <a:rPr lang="en-GB" sz="1100" dirty="0" err="1">
                <a:latin typeface="Arial" panose="020B0604020202020204" pitchFamily="34" charset="0"/>
                <a:cs typeface="Arial" panose="020B0604020202020204" pitchFamily="34" charset="0"/>
              </a:rPr>
              <a:t>Antonioli</a:t>
            </a:r>
            <a:r>
              <a:rPr lang="en-GB" sz="1100" dirty="0">
                <a:latin typeface="Arial" panose="020B0604020202020204" pitchFamily="34" charset="0"/>
                <a:cs typeface="Arial" panose="020B0604020202020204" pitchFamily="34" charset="0"/>
              </a:rPr>
              <a:t> F., et al., 2017. Sea-level rise and potential drowning of the Italian coastal plains: Flooding risk scenarios for 2100. Quaternary Science Reviews, 158, pp. 29-43 </a:t>
            </a:r>
          </a:p>
          <a:p>
            <a:pPr>
              <a:spcBef>
                <a:spcPts val="600"/>
              </a:spcBef>
            </a:pPr>
            <a:r>
              <a:rPr lang="en-GB" sz="1100" dirty="0" err="1">
                <a:latin typeface="Arial" panose="020B0604020202020204" pitchFamily="34" charset="0"/>
                <a:cs typeface="Arial" panose="020B0604020202020204" pitchFamily="34" charset="0"/>
              </a:rPr>
              <a:t>Bellafiore</a:t>
            </a:r>
            <a:r>
              <a:rPr lang="en-GB" sz="1100" dirty="0">
                <a:latin typeface="Arial" panose="020B0604020202020204" pitchFamily="34" charset="0"/>
                <a:cs typeface="Arial" panose="020B0604020202020204" pitchFamily="34" charset="0"/>
              </a:rPr>
              <a:t> D., et al. 2014. </a:t>
            </a:r>
            <a:r>
              <a:rPr lang="en-US" sz="1100" dirty="0">
                <a:latin typeface="Arial" panose="020B0604020202020204" pitchFamily="34" charset="0"/>
                <a:cs typeface="Arial" panose="020B0604020202020204" pitchFamily="34" charset="0"/>
              </a:rPr>
              <a:t>Climate change and artificial barrier effects on the Venice Lagoon: inundation dynamics of salt marshes and implications for halophytes distribution. Ocean &amp; Coastal Management, 100, pp. 101-115. </a:t>
            </a:r>
            <a:endParaRPr lang="en-GB" sz="1100" dirty="0">
              <a:latin typeface="Arial" panose="020B0604020202020204" pitchFamily="34" charset="0"/>
              <a:cs typeface="Arial" panose="020B0604020202020204" pitchFamily="34" charset="0"/>
            </a:endParaRPr>
          </a:p>
          <a:p>
            <a:pPr>
              <a:spcBef>
                <a:spcPts val="600"/>
              </a:spcBef>
            </a:pPr>
            <a:r>
              <a:rPr lang="en-GB" sz="1100" dirty="0">
                <a:latin typeface="Arial" panose="020B0604020202020204" pitchFamily="34" charset="0"/>
                <a:cs typeface="Arial" panose="020B0604020202020204" pitchFamily="34" charset="0"/>
              </a:rPr>
              <a:t>Climate ADAPT. The European Climate Adaptation Platform. </a:t>
            </a:r>
            <a:r>
              <a:rPr lang="en-GB" sz="1100" dirty="0">
                <a:latin typeface="Arial" panose="020B0604020202020204" pitchFamily="34" charset="0"/>
                <a:cs typeface="Arial" panose="020B0604020202020204" pitchFamily="34" charset="0"/>
                <a:hlinkClick r:id="rId5"/>
              </a:rPr>
              <a:t>https://climate-adapt.eea.europa.eu/</a:t>
            </a:r>
            <a:r>
              <a:rPr lang="en-GB" sz="1100" dirty="0">
                <a:latin typeface="Arial" panose="020B0604020202020204" pitchFamily="34" charset="0"/>
                <a:cs typeface="Arial" panose="020B0604020202020204" pitchFamily="34" charset="0"/>
              </a:rPr>
              <a:t> </a:t>
            </a:r>
          </a:p>
          <a:p>
            <a:pPr>
              <a:spcBef>
                <a:spcPts val="600"/>
              </a:spcBef>
            </a:pPr>
            <a:r>
              <a:rPr lang="en-GB" sz="1100" dirty="0">
                <a:latin typeface="Arial" panose="020B0604020202020204" pitchFamily="34" charset="0"/>
                <a:cs typeface="Arial" panose="020B0604020202020204" pitchFamily="34" charset="0"/>
              </a:rPr>
              <a:t>Da </a:t>
            </a:r>
            <a:r>
              <a:rPr lang="en-GB" sz="1100" dirty="0" err="1">
                <a:latin typeface="Arial" panose="020B0604020202020204" pitchFamily="34" charset="0"/>
                <a:cs typeface="Arial" panose="020B0604020202020204" pitchFamily="34" charset="0"/>
              </a:rPr>
              <a:t>Lio</a:t>
            </a:r>
            <a:r>
              <a:rPr lang="en-GB" sz="1100" dirty="0">
                <a:latin typeface="Arial" panose="020B0604020202020204" pitchFamily="34" charset="0"/>
                <a:cs typeface="Arial" panose="020B0604020202020204" pitchFamily="34" charset="0"/>
              </a:rPr>
              <a:t> C., 2015. </a:t>
            </a:r>
            <a:r>
              <a:rPr lang="en-US" sz="1100" dirty="0">
                <a:latin typeface="Arial" panose="020B0604020202020204" pitchFamily="34" charset="0"/>
                <a:cs typeface="Arial" panose="020B0604020202020204" pitchFamily="34" charset="0"/>
              </a:rPr>
              <a:t>Continental and marine surficial water - groundwater interactions: the case of the southern coastland of Venice (Italy). Proc. Int. Assoc. </a:t>
            </a:r>
            <a:r>
              <a:rPr lang="en-US" sz="1100" dirty="0" err="1">
                <a:latin typeface="Arial" panose="020B0604020202020204" pitchFamily="34" charset="0"/>
                <a:cs typeface="Arial" panose="020B0604020202020204" pitchFamily="34" charset="0"/>
              </a:rPr>
              <a:t>Hydrol</a:t>
            </a:r>
            <a:r>
              <a:rPr lang="en-US" sz="1100" dirty="0">
                <a:latin typeface="Arial" panose="020B0604020202020204" pitchFamily="34" charset="0"/>
                <a:cs typeface="Arial" panose="020B0604020202020204" pitchFamily="34" charset="0"/>
              </a:rPr>
              <a:t>. Sci. 2018, 379, 387–392.</a:t>
            </a:r>
            <a:endParaRPr lang="en-GB" sz="1100" dirty="0">
              <a:latin typeface="Arial" panose="020B0604020202020204" pitchFamily="34" charset="0"/>
              <a:cs typeface="Arial" panose="020B0604020202020204" pitchFamily="34" charset="0"/>
            </a:endParaRPr>
          </a:p>
          <a:p>
            <a:pPr>
              <a:spcBef>
                <a:spcPts val="600"/>
              </a:spcBef>
            </a:pPr>
            <a:r>
              <a:rPr lang="en-GB" sz="1100" dirty="0" err="1">
                <a:latin typeface="Arial" panose="020B0604020202020204" pitchFamily="34" charset="0"/>
                <a:cs typeface="Arial" panose="020B0604020202020204" pitchFamily="34" charset="0"/>
              </a:rPr>
              <a:t>Erlandsson</a:t>
            </a:r>
            <a:r>
              <a:rPr lang="en-GB" sz="1100" dirty="0">
                <a:latin typeface="Arial" panose="020B0604020202020204" pitchFamily="34" charset="0"/>
                <a:cs typeface="Arial" panose="020B0604020202020204" pitchFamily="34" charset="0"/>
              </a:rPr>
              <a:t> L. W., 2022. A planetary boundary for green water. Nature review earth and environment 3, pp. 380.391</a:t>
            </a:r>
          </a:p>
          <a:p>
            <a:pPr>
              <a:spcBef>
                <a:spcPts val="600"/>
              </a:spcBef>
            </a:pPr>
            <a:r>
              <a:rPr lang="en-GB" sz="1100" dirty="0">
                <a:latin typeface="Arial" panose="020B0604020202020204" pitchFamily="34" charset="0"/>
                <a:cs typeface="Arial" panose="020B0604020202020204" pitchFamily="34" charset="0"/>
              </a:rPr>
              <a:t>Giupponi C., 2022. Venezia e i </a:t>
            </a:r>
            <a:r>
              <a:rPr lang="en-GB" sz="1100" dirty="0" err="1">
                <a:latin typeface="Arial" panose="020B0604020202020204" pitchFamily="34" charset="0"/>
                <a:cs typeface="Arial" panose="020B0604020202020204" pitchFamily="34" charset="0"/>
              </a:rPr>
              <a:t>cambiamenti</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climatici</a:t>
            </a:r>
            <a:r>
              <a:rPr lang="en-GB" sz="1100" dirty="0">
                <a:latin typeface="Arial" panose="020B0604020202020204" pitchFamily="34" charset="0"/>
                <a:cs typeface="Arial" panose="020B0604020202020204" pitchFamily="34" charset="0"/>
              </a:rPr>
              <a:t>. Rizzoli ed.</a:t>
            </a:r>
          </a:p>
          <a:p>
            <a:pPr>
              <a:spcBef>
                <a:spcPts val="600"/>
              </a:spcBef>
            </a:pPr>
            <a:r>
              <a:rPr lang="en-GB" sz="1100" dirty="0" err="1">
                <a:latin typeface="Arial" panose="020B0604020202020204" pitchFamily="34" charset="0"/>
                <a:cs typeface="Arial" panose="020B0604020202020204" pitchFamily="34" charset="0"/>
              </a:rPr>
              <a:t>Lambeck</a:t>
            </a:r>
            <a:r>
              <a:rPr lang="en-GB" sz="1100" dirty="0">
                <a:latin typeface="Arial" panose="020B0604020202020204" pitchFamily="34" charset="0"/>
                <a:cs typeface="Arial" panose="020B0604020202020204" pitchFamily="34" charset="0"/>
              </a:rPr>
              <a:t> K., et al., 2011. Sea level change along the Italian coast during the Holocene and projections for the future. Quaternary International, 232, pp. 250-257</a:t>
            </a:r>
          </a:p>
          <a:p>
            <a:pPr>
              <a:spcBef>
                <a:spcPts val="600"/>
              </a:spcBef>
            </a:pPr>
            <a:r>
              <a:rPr lang="en-GB" sz="1100" dirty="0" err="1">
                <a:latin typeface="Arial" panose="020B0604020202020204" pitchFamily="34" charset="0"/>
                <a:cs typeface="Arial" panose="020B0604020202020204" pitchFamily="34" charset="0"/>
              </a:rPr>
              <a:t>Lionello</a:t>
            </a:r>
            <a:r>
              <a:rPr lang="en-GB" sz="1100" dirty="0">
                <a:latin typeface="Arial" panose="020B0604020202020204" pitchFamily="34" charset="0"/>
                <a:cs typeface="Arial" panose="020B0604020202020204" pitchFamily="34" charset="0"/>
              </a:rPr>
              <a:t> P., et al 2021. Venice flooding and sea level: past evolution, present issues and future projections (introduction to the special issue). Nat. Hazards Earth Syst. Sci., 21, 2633-2641.</a:t>
            </a:r>
          </a:p>
          <a:p>
            <a:pPr>
              <a:spcBef>
                <a:spcPts val="600"/>
              </a:spcBef>
            </a:pPr>
            <a:r>
              <a:rPr lang="en-GB" sz="1100" dirty="0">
                <a:latin typeface="Arial" panose="020B0604020202020204" pitchFamily="34" charset="0"/>
                <a:cs typeface="Arial" panose="020B0604020202020204" pitchFamily="34" charset="0"/>
              </a:rPr>
              <a:t>Persson L., et al., 2022. Outside the safe operating space of the planetary boundary for novel entities. Environmental Science Technology, 56(3), 1510-1521</a:t>
            </a:r>
          </a:p>
        </p:txBody>
      </p:sp>
    </p:spTree>
    <p:extLst>
      <p:ext uri="{BB962C8B-B14F-4D97-AF65-F5344CB8AC3E}">
        <p14:creationId xmlns:p14="http://schemas.microsoft.com/office/powerpoint/2010/main" val="734154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Riferimenti bibliografici</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sp>
        <p:nvSpPr>
          <p:cNvPr id="7" name="CasellaDiTesto 6">
            <a:extLst>
              <a:ext uri="{FF2B5EF4-FFF2-40B4-BE49-F238E27FC236}">
                <a16:creationId xmlns:a16="http://schemas.microsoft.com/office/drawing/2014/main" id="{6A440B43-3FCE-4253-9C46-8AD35015D6F2}"/>
              </a:ext>
            </a:extLst>
          </p:cNvPr>
          <p:cNvSpPr txBox="1"/>
          <p:nvPr/>
        </p:nvSpPr>
        <p:spPr>
          <a:xfrm>
            <a:off x="427192" y="1038268"/>
            <a:ext cx="8289616" cy="3339376"/>
          </a:xfrm>
          <a:prstGeom prst="rect">
            <a:avLst/>
          </a:prstGeom>
          <a:noFill/>
        </p:spPr>
        <p:txBody>
          <a:bodyPr wrap="square" rtlCol="0">
            <a:spAutoFit/>
          </a:bodyPr>
          <a:lstStyle/>
          <a:p>
            <a:pPr>
              <a:spcBef>
                <a:spcPts val="600"/>
              </a:spcBef>
            </a:pPr>
            <a:r>
              <a:rPr lang="it-IT" sz="1100" dirty="0">
                <a:latin typeface="Arial" panose="020B0604020202020204" pitchFamily="34" charset="0"/>
                <a:cs typeface="Arial" panose="020B0604020202020204" pitchFamily="34" charset="0"/>
              </a:rPr>
              <a:t>Provveditorato Interregionale per le Opere Pubbliche per il Veneto, Trentino Alto Adige e Friuli Venezia Giulia - Ex Magistrato alle Acque Venezia, 2012. Studio C.1.14 Gestione sostenibile dell’identità lagunare veneziana nell’ottica del cambiamento climatico globale. “Rapporto sulla valutazione della vulnerabilità del sistema in relazione ai più probabili scenari di cambiamento climatico (RVS). Volume II. Valutazione della vulnerabilità del Sistema Venezia”, 524 pp. + 1 </a:t>
            </a:r>
            <a:r>
              <a:rPr lang="it-IT" sz="1100" dirty="0" err="1">
                <a:latin typeface="Arial" panose="020B0604020202020204" pitchFamily="34" charset="0"/>
                <a:cs typeface="Arial" panose="020B0604020202020204" pitchFamily="34" charset="0"/>
              </a:rPr>
              <a:t>all</a:t>
            </a:r>
            <a:r>
              <a:rPr lang="it-IT" sz="1100" dirty="0">
                <a:latin typeface="Arial" panose="020B0604020202020204" pitchFamily="34" charset="0"/>
                <a:cs typeface="Arial" panose="020B0604020202020204" pitchFamily="34" charset="0"/>
              </a:rPr>
              <a:t>.</a:t>
            </a:r>
          </a:p>
          <a:p>
            <a:pPr>
              <a:spcBef>
                <a:spcPts val="600"/>
              </a:spcBef>
            </a:pPr>
            <a:r>
              <a:rPr lang="en-GB" sz="1100" dirty="0">
                <a:latin typeface="Arial" panose="020B0604020202020204" pitchFamily="34" charset="0"/>
                <a:cs typeface="Arial" panose="020B0604020202020204" pitchFamily="34" charset="0"/>
              </a:rPr>
              <a:t>Sambo B., et al., 2023. </a:t>
            </a:r>
            <a:r>
              <a:rPr lang="en-US" sz="1100" dirty="0">
                <a:latin typeface="Arial" panose="020B0604020202020204" pitchFamily="34" charset="0"/>
                <a:cs typeface="Arial" panose="020B0604020202020204" pitchFamily="34" charset="0"/>
              </a:rPr>
              <a:t>Framework for multirisk climate scenarios across system receptors with application to the Metropolitan City of Venice. Risk Analysis, 2023, 1-19</a:t>
            </a:r>
            <a:endParaRPr lang="en-GB" sz="1100" dirty="0">
              <a:latin typeface="Arial" panose="020B0604020202020204" pitchFamily="34" charset="0"/>
              <a:cs typeface="Arial" panose="020B0604020202020204" pitchFamily="34" charset="0"/>
            </a:endParaRPr>
          </a:p>
          <a:p>
            <a:pPr>
              <a:spcBef>
                <a:spcPts val="600"/>
              </a:spcBef>
            </a:pPr>
            <a:r>
              <a:rPr lang="en-GB" sz="1100" dirty="0">
                <a:latin typeface="Arial" panose="020B0604020202020204" pitchFamily="34" charset="0"/>
                <a:cs typeface="Arial" panose="020B0604020202020204" pitchFamily="34" charset="0"/>
              </a:rPr>
              <a:t>Tosi L., et al., 2018. Land subsidence in coastal environments: knowledge advance in the Venice coastland by </a:t>
            </a:r>
            <a:r>
              <a:rPr lang="en-GB" sz="1100" dirty="0" err="1">
                <a:latin typeface="Arial" panose="020B0604020202020204" pitchFamily="34" charset="0"/>
                <a:cs typeface="Arial" panose="020B0604020202020204" pitchFamily="34" charset="0"/>
              </a:rPr>
              <a:t>TerraSAR</a:t>
            </a:r>
            <a:r>
              <a:rPr lang="en-GB" sz="1100" dirty="0">
                <a:latin typeface="Arial" panose="020B0604020202020204" pitchFamily="34" charset="0"/>
                <a:cs typeface="Arial" panose="020B0604020202020204" pitchFamily="34" charset="0"/>
              </a:rPr>
              <a:t>-X-PSI. Remote Sensing, 10(8), 1191</a:t>
            </a:r>
          </a:p>
          <a:p>
            <a:pPr>
              <a:spcBef>
                <a:spcPts val="600"/>
              </a:spcBef>
            </a:pPr>
            <a:r>
              <a:rPr lang="en-GB" sz="1100" dirty="0">
                <a:latin typeface="Arial" panose="020B0604020202020204" pitchFamily="34" charset="0"/>
                <a:cs typeface="Arial" panose="020B0604020202020204" pitchFamily="34" charset="0"/>
              </a:rPr>
              <a:t>Tosi L., et al. 2022. Sensitivity, hazard, and vulnerability of farmlands to </a:t>
            </a:r>
            <a:r>
              <a:rPr lang="en-GB" sz="1100" dirty="0" err="1">
                <a:latin typeface="Arial" panose="020B0604020202020204" pitchFamily="34" charset="0"/>
                <a:cs typeface="Arial" panose="020B0604020202020204" pitchFamily="34" charset="0"/>
              </a:rPr>
              <a:t>salwater</a:t>
            </a:r>
            <a:r>
              <a:rPr lang="en-GB" sz="1100" dirty="0">
                <a:latin typeface="Arial" panose="020B0604020202020204" pitchFamily="34" charset="0"/>
                <a:cs typeface="Arial" panose="020B0604020202020204" pitchFamily="34" charset="0"/>
              </a:rPr>
              <a:t> intrusion in low-lying coastal areas of Venice, Italy. Water, 14, 64</a:t>
            </a:r>
          </a:p>
          <a:p>
            <a:pPr>
              <a:spcBef>
                <a:spcPts val="600"/>
              </a:spcBef>
            </a:pPr>
            <a:r>
              <a:rPr lang="en-GB" sz="1100" dirty="0" err="1">
                <a:latin typeface="Arial" panose="020B0604020202020204" pitchFamily="34" charset="0"/>
                <a:cs typeface="Arial" panose="020B0604020202020204" pitchFamily="34" charset="0"/>
              </a:rPr>
              <a:t>Umgiesser</a:t>
            </a:r>
            <a:r>
              <a:rPr lang="en-GB" sz="1100" dirty="0">
                <a:latin typeface="Arial" panose="020B0604020202020204" pitchFamily="34" charset="0"/>
                <a:cs typeface="Arial" panose="020B0604020202020204" pitchFamily="34" charset="0"/>
              </a:rPr>
              <a:t> et al., 2020. The impact of operating the mobile barriers in Venice (MOSE) under climate change. Journal for Nature Conservation, 54, 125783</a:t>
            </a:r>
          </a:p>
          <a:p>
            <a:pPr>
              <a:spcBef>
                <a:spcPts val="600"/>
              </a:spcBef>
            </a:pPr>
            <a:r>
              <a:rPr lang="en-GB" sz="1100" dirty="0" err="1">
                <a:latin typeface="Arial" panose="020B0604020202020204" pitchFamily="34" charset="0"/>
                <a:cs typeface="Arial" panose="020B0604020202020204" pitchFamily="34" charset="0"/>
              </a:rPr>
              <a:t>Umgiesser</a:t>
            </a:r>
            <a:r>
              <a:rPr lang="en-GB" sz="1100" dirty="0">
                <a:latin typeface="Arial" panose="020B0604020202020204" pitchFamily="34" charset="0"/>
                <a:cs typeface="Arial" panose="020B0604020202020204" pitchFamily="34" charset="0"/>
              </a:rPr>
              <a:t> G., et al., 2021. The prediction of floods in Venice: methods, models and uncertainty (review article). Nat. Hazards Earth Syst. Sci., 21, 2679-2704</a:t>
            </a:r>
          </a:p>
          <a:p>
            <a:pPr>
              <a:spcBef>
                <a:spcPts val="600"/>
              </a:spcBef>
            </a:pPr>
            <a:r>
              <a:rPr lang="en-GB" sz="1100" dirty="0" err="1">
                <a:latin typeface="Arial" panose="020B0604020202020204" pitchFamily="34" charset="0"/>
                <a:cs typeface="Arial" panose="020B0604020202020204" pitchFamily="34" charset="0"/>
              </a:rPr>
              <a:t>Zandvoort</a:t>
            </a:r>
            <a:r>
              <a:rPr lang="en-GB" sz="1100" dirty="0">
                <a:latin typeface="Arial" panose="020B0604020202020204" pitchFamily="34" charset="0"/>
                <a:cs typeface="Arial" panose="020B0604020202020204" pitchFamily="34" charset="0"/>
              </a:rPr>
              <a:t> M. et al., 2017. Adaptation pathways in planning for uncertain climate change: Applications in Portugal, the Czech Republic and the Netherlands. Environmental Science and Policy 78, pp. 18–26. </a:t>
            </a:r>
          </a:p>
        </p:txBody>
      </p:sp>
    </p:spTree>
    <p:extLst>
      <p:ext uri="{BB962C8B-B14F-4D97-AF65-F5344CB8AC3E}">
        <p14:creationId xmlns:p14="http://schemas.microsoft.com/office/powerpoint/2010/main" val="1994590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Andamento storico</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pic>
        <p:nvPicPr>
          <p:cNvPr id="2" name="Immagine 1">
            <a:extLst>
              <a:ext uri="{FF2B5EF4-FFF2-40B4-BE49-F238E27FC236}">
                <a16:creationId xmlns:a16="http://schemas.microsoft.com/office/drawing/2014/main" id="{963BF90D-35B2-4506-8294-D987E94D2D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8020" y="770165"/>
            <a:ext cx="4732270" cy="3433649"/>
          </a:xfrm>
          <a:prstGeom prst="rect">
            <a:avLst/>
          </a:prstGeom>
        </p:spPr>
      </p:pic>
      <p:sp>
        <p:nvSpPr>
          <p:cNvPr id="12" name="CasellaDiTesto 11">
            <a:extLst>
              <a:ext uri="{FF2B5EF4-FFF2-40B4-BE49-F238E27FC236}">
                <a16:creationId xmlns:a16="http://schemas.microsoft.com/office/drawing/2014/main" id="{D4DAC26E-AE74-46CB-82F1-CE3F01659348}"/>
              </a:ext>
            </a:extLst>
          </p:cNvPr>
          <p:cNvSpPr txBox="1"/>
          <p:nvPr/>
        </p:nvSpPr>
        <p:spPr>
          <a:xfrm>
            <a:off x="660115" y="4146943"/>
            <a:ext cx="1760312" cy="230832"/>
          </a:xfrm>
          <a:prstGeom prst="rect">
            <a:avLst/>
          </a:prstGeom>
          <a:noFill/>
        </p:spPr>
        <p:txBody>
          <a:bodyPr wrap="square" rtlCol="0">
            <a:spAutoFit/>
          </a:bodyPr>
          <a:lstStyle/>
          <a:p>
            <a:r>
              <a:rPr lang="it-IT" sz="900" b="0" i="1" dirty="0">
                <a:latin typeface="Arial" panose="020B0604020202020204" pitchFamily="34" charset="0"/>
                <a:cs typeface="Arial" panose="020B0604020202020204" pitchFamily="34" charset="0"/>
              </a:rPr>
              <a:t>Lionello et al., 2021</a:t>
            </a:r>
          </a:p>
        </p:txBody>
      </p:sp>
      <p:sp>
        <p:nvSpPr>
          <p:cNvPr id="3" name="CasellaDiTesto 2">
            <a:extLst>
              <a:ext uri="{FF2B5EF4-FFF2-40B4-BE49-F238E27FC236}">
                <a16:creationId xmlns:a16="http://schemas.microsoft.com/office/drawing/2014/main" id="{908C172A-2E0A-4E5C-B9D7-0AD1FF3372ED}"/>
              </a:ext>
            </a:extLst>
          </p:cNvPr>
          <p:cNvSpPr txBox="1"/>
          <p:nvPr/>
        </p:nvSpPr>
        <p:spPr>
          <a:xfrm>
            <a:off x="1330717" y="1918709"/>
            <a:ext cx="978841" cy="276999"/>
          </a:xfrm>
          <a:prstGeom prst="rect">
            <a:avLst/>
          </a:prstGeom>
          <a:noFill/>
        </p:spPr>
        <p:txBody>
          <a:bodyPr wrap="square" rtlCol="0">
            <a:spAutoFit/>
          </a:bodyPr>
          <a:lstStyle/>
          <a:p>
            <a:r>
              <a:rPr lang="it-IT" sz="1200" dirty="0">
                <a:latin typeface="Colonna MT" panose="04020805060202030203" pitchFamily="82" charset="0"/>
              </a:rPr>
              <a:t>~</a:t>
            </a:r>
            <a:r>
              <a:rPr lang="it-IT" sz="1200" dirty="0">
                <a:latin typeface="+mj-lt"/>
              </a:rPr>
              <a:t>2,5 mm/y</a:t>
            </a:r>
            <a:endParaRPr lang="it-IT" sz="1200" dirty="0"/>
          </a:p>
        </p:txBody>
      </p:sp>
      <p:sp>
        <p:nvSpPr>
          <p:cNvPr id="14" name="CasellaDiTesto 13">
            <a:extLst>
              <a:ext uri="{FF2B5EF4-FFF2-40B4-BE49-F238E27FC236}">
                <a16:creationId xmlns:a16="http://schemas.microsoft.com/office/drawing/2014/main" id="{C7B4FB0E-24AC-46E4-AABE-BE68875D0621}"/>
              </a:ext>
            </a:extLst>
          </p:cNvPr>
          <p:cNvSpPr txBox="1"/>
          <p:nvPr/>
        </p:nvSpPr>
        <p:spPr>
          <a:xfrm>
            <a:off x="2988529" y="3021371"/>
            <a:ext cx="1434791" cy="400110"/>
          </a:xfrm>
          <a:prstGeom prst="rect">
            <a:avLst/>
          </a:prstGeom>
          <a:noFill/>
        </p:spPr>
        <p:txBody>
          <a:bodyPr wrap="square" rtlCol="0">
            <a:spAutoFit/>
          </a:bodyPr>
          <a:lstStyle/>
          <a:p>
            <a:r>
              <a:rPr lang="it-IT" sz="1000" dirty="0">
                <a:latin typeface="+mj-lt"/>
              </a:rPr>
              <a:t>Eventi &gt; 120 cm: da 2 a 40 per decade</a:t>
            </a:r>
          </a:p>
        </p:txBody>
      </p:sp>
      <p:pic>
        <p:nvPicPr>
          <p:cNvPr id="11" name="Picture 3">
            <a:extLst>
              <a:ext uri="{FF2B5EF4-FFF2-40B4-BE49-F238E27FC236}">
                <a16:creationId xmlns:a16="http://schemas.microsoft.com/office/drawing/2014/main" id="{10BB8CF3-6719-4EA4-8CCD-E381BD957F3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68322" y="966430"/>
            <a:ext cx="2670383" cy="3151740"/>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3" name="CasellaDiTesto 12">
            <a:extLst>
              <a:ext uri="{FF2B5EF4-FFF2-40B4-BE49-F238E27FC236}">
                <a16:creationId xmlns:a16="http://schemas.microsoft.com/office/drawing/2014/main" id="{44E3541E-7363-4D2F-A1E0-0CA85B9C4A18}"/>
              </a:ext>
            </a:extLst>
          </p:cNvPr>
          <p:cNvSpPr txBox="1"/>
          <p:nvPr/>
        </p:nvSpPr>
        <p:spPr>
          <a:xfrm>
            <a:off x="5552013" y="4129126"/>
            <a:ext cx="1760312" cy="230832"/>
          </a:xfrm>
          <a:prstGeom prst="rect">
            <a:avLst/>
          </a:prstGeom>
          <a:noFill/>
        </p:spPr>
        <p:txBody>
          <a:bodyPr wrap="square" rtlCol="0">
            <a:spAutoFit/>
          </a:bodyPr>
          <a:lstStyle/>
          <a:p>
            <a:r>
              <a:rPr lang="it-IT" sz="900" b="0" i="1" dirty="0">
                <a:latin typeface="Arial" panose="020B0604020202020204" pitchFamily="34" charset="0"/>
                <a:cs typeface="Arial" panose="020B0604020202020204" pitchFamily="34" charset="0"/>
              </a:rPr>
              <a:t>Tosi et al., 2018</a:t>
            </a:r>
          </a:p>
        </p:txBody>
      </p:sp>
    </p:spTree>
    <p:extLst>
      <p:ext uri="{BB962C8B-B14F-4D97-AF65-F5344CB8AC3E}">
        <p14:creationId xmlns:p14="http://schemas.microsoft.com/office/powerpoint/2010/main" val="2653249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Proiezioni future</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sp>
        <p:nvSpPr>
          <p:cNvPr id="12" name="CasellaDiTesto 11">
            <a:extLst>
              <a:ext uri="{FF2B5EF4-FFF2-40B4-BE49-F238E27FC236}">
                <a16:creationId xmlns:a16="http://schemas.microsoft.com/office/drawing/2014/main" id="{D4DAC26E-AE74-46CB-82F1-CE3F01659348}"/>
              </a:ext>
            </a:extLst>
          </p:cNvPr>
          <p:cNvSpPr txBox="1"/>
          <p:nvPr/>
        </p:nvSpPr>
        <p:spPr>
          <a:xfrm>
            <a:off x="2031942" y="4182792"/>
            <a:ext cx="1760312" cy="230832"/>
          </a:xfrm>
          <a:prstGeom prst="rect">
            <a:avLst/>
          </a:prstGeom>
          <a:noFill/>
        </p:spPr>
        <p:txBody>
          <a:bodyPr wrap="square" rtlCol="0">
            <a:spAutoFit/>
          </a:bodyPr>
          <a:lstStyle/>
          <a:p>
            <a:r>
              <a:rPr lang="it-IT" sz="900" b="0" i="1" dirty="0">
                <a:latin typeface="Arial" panose="020B0604020202020204" pitchFamily="34" charset="0"/>
                <a:cs typeface="Arial" panose="020B0604020202020204" pitchFamily="34" charset="0"/>
              </a:rPr>
              <a:t>Lionello et al., 2021</a:t>
            </a:r>
          </a:p>
        </p:txBody>
      </p:sp>
      <p:sp>
        <p:nvSpPr>
          <p:cNvPr id="14" name="CasellaDiTesto 13">
            <a:extLst>
              <a:ext uri="{FF2B5EF4-FFF2-40B4-BE49-F238E27FC236}">
                <a16:creationId xmlns:a16="http://schemas.microsoft.com/office/drawing/2014/main" id="{C7B4FB0E-24AC-46E4-AABE-BE68875D0621}"/>
              </a:ext>
            </a:extLst>
          </p:cNvPr>
          <p:cNvSpPr txBox="1"/>
          <p:nvPr/>
        </p:nvSpPr>
        <p:spPr>
          <a:xfrm>
            <a:off x="6637973" y="3508500"/>
            <a:ext cx="1936440" cy="276999"/>
          </a:xfrm>
          <a:prstGeom prst="rect">
            <a:avLst/>
          </a:prstGeom>
          <a:noFill/>
        </p:spPr>
        <p:txBody>
          <a:bodyPr wrap="square" rtlCol="0">
            <a:spAutoFit/>
          </a:bodyPr>
          <a:lstStyle/>
          <a:p>
            <a:r>
              <a:rPr lang="it-IT" sz="1200" dirty="0">
                <a:latin typeface="+mj-lt"/>
              </a:rPr>
              <a:t>30-110 cm al 2100</a:t>
            </a:r>
          </a:p>
        </p:txBody>
      </p:sp>
      <p:pic>
        <p:nvPicPr>
          <p:cNvPr id="2" name="Immagine 1">
            <a:extLst>
              <a:ext uri="{FF2B5EF4-FFF2-40B4-BE49-F238E27FC236}">
                <a16:creationId xmlns:a16="http://schemas.microsoft.com/office/drawing/2014/main" id="{118B547F-FBC4-403A-AC3B-B72B5C1480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31942" y="612116"/>
            <a:ext cx="4606031" cy="3592153"/>
          </a:xfrm>
          <a:prstGeom prst="rect">
            <a:avLst/>
          </a:prstGeom>
        </p:spPr>
      </p:pic>
    </p:spTree>
    <p:extLst>
      <p:ext uri="{BB962C8B-B14F-4D97-AF65-F5344CB8AC3E}">
        <p14:creationId xmlns:p14="http://schemas.microsoft.com/office/powerpoint/2010/main" val="1949764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750025" y="111600"/>
            <a:ext cx="5562300" cy="569356"/>
          </a:xfrm>
          <a:prstGeom prst="rect">
            <a:avLst/>
          </a:prstGeom>
          <a:noFill/>
          <a:ln>
            <a:noFill/>
          </a:ln>
        </p:spPr>
        <p:txBody>
          <a:bodyPr spcFirstLastPara="1" wrap="square" lIns="91425" tIns="91425" rIns="91425" bIns="91425" anchor="t" anchorCtr="0">
            <a:spAutoFit/>
          </a:bodyPr>
          <a:lstStyle/>
          <a:p>
            <a:pPr lvl="0" algn="ctr"/>
            <a:r>
              <a:rPr lang="it-IT" sz="2500" b="1" dirty="0"/>
              <a:t>Mitigazione e Adattamento</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sp>
        <p:nvSpPr>
          <p:cNvPr id="7" name="CasellaDiTesto 4">
            <a:extLst>
              <a:ext uri="{FF2B5EF4-FFF2-40B4-BE49-F238E27FC236}">
                <a16:creationId xmlns:a16="http://schemas.microsoft.com/office/drawing/2014/main" id="{5C1B0D2A-ED78-4698-AF20-37F5D407D141}"/>
              </a:ext>
            </a:extLst>
          </p:cNvPr>
          <p:cNvSpPr txBox="1">
            <a:spLocks noChangeArrowheads="1"/>
          </p:cNvSpPr>
          <p:nvPr/>
        </p:nvSpPr>
        <p:spPr bwMode="auto">
          <a:xfrm>
            <a:off x="244119" y="1003050"/>
            <a:ext cx="4075631" cy="32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tabLst>
                <a:tab pos="92075" algn="l"/>
              </a:tabLst>
              <a:defRPr b="1">
                <a:solidFill>
                  <a:schemeClr val="tx1"/>
                </a:solidFill>
                <a:latin typeface="Arial" charset="0"/>
              </a:defRPr>
            </a:lvl1pPr>
            <a:lvl2pPr marL="742950" indent="-285750" eaLnBrk="0" hangingPunct="0">
              <a:tabLst>
                <a:tab pos="92075" algn="l"/>
              </a:tabLst>
              <a:defRPr b="1">
                <a:solidFill>
                  <a:schemeClr val="tx1"/>
                </a:solidFill>
                <a:latin typeface="Arial" charset="0"/>
              </a:defRPr>
            </a:lvl2pPr>
            <a:lvl3pPr marL="1143000" indent="-228600" eaLnBrk="0" hangingPunct="0">
              <a:tabLst>
                <a:tab pos="92075" algn="l"/>
              </a:tabLst>
              <a:defRPr b="1">
                <a:solidFill>
                  <a:schemeClr val="tx1"/>
                </a:solidFill>
                <a:latin typeface="Arial" charset="0"/>
              </a:defRPr>
            </a:lvl3pPr>
            <a:lvl4pPr marL="1600200" indent="-228600" eaLnBrk="0" hangingPunct="0">
              <a:tabLst>
                <a:tab pos="92075" algn="l"/>
              </a:tabLst>
              <a:defRPr b="1">
                <a:solidFill>
                  <a:schemeClr val="tx1"/>
                </a:solidFill>
                <a:latin typeface="Arial" charset="0"/>
              </a:defRPr>
            </a:lvl4pPr>
            <a:lvl5pPr marL="2057400" indent="-228600" eaLnBrk="0" hangingPunct="0">
              <a:tabLst>
                <a:tab pos="92075" algn="l"/>
              </a:tabLst>
              <a:defRPr b="1">
                <a:solidFill>
                  <a:schemeClr val="tx1"/>
                </a:solidFill>
                <a:latin typeface="Arial" charset="0"/>
              </a:defRPr>
            </a:lvl5pPr>
            <a:lvl6pPr marL="2514600" indent="-228600" eaLnBrk="0" fontAlgn="base" hangingPunct="0">
              <a:spcBef>
                <a:spcPct val="0"/>
              </a:spcBef>
              <a:spcAft>
                <a:spcPct val="0"/>
              </a:spcAft>
              <a:tabLst>
                <a:tab pos="92075" algn="l"/>
              </a:tabLst>
              <a:defRPr b="1">
                <a:solidFill>
                  <a:schemeClr val="tx1"/>
                </a:solidFill>
                <a:latin typeface="Arial" charset="0"/>
              </a:defRPr>
            </a:lvl6pPr>
            <a:lvl7pPr marL="2971800" indent="-228600" eaLnBrk="0" fontAlgn="base" hangingPunct="0">
              <a:spcBef>
                <a:spcPct val="0"/>
              </a:spcBef>
              <a:spcAft>
                <a:spcPct val="0"/>
              </a:spcAft>
              <a:tabLst>
                <a:tab pos="92075" algn="l"/>
              </a:tabLst>
              <a:defRPr b="1">
                <a:solidFill>
                  <a:schemeClr val="tx1"/>
                </a:solidFill>
                <a:latin typeface="Arial" charset="0"/>
              </a:defRPr>
            </a:lvl7pPr>
            <a:lvl8pPr marL="3429000" indent="-228600" eaLnBrk="0" fontAlgn="base" hangingPunct="0">
              <a:spcBef>
                <a:spcPct val="0"/>
              </a:spcBef>
              <a:spcAft>
                <a:spcPct val="0"/>
              </a:spcAft>
              <a:tabLst>
                <a:tab pos="92075" algn="l"/>
              </a:tabLst>
              <a:defRPr b="1">
                <a:solidFill>
                  <a:schemeClr val="tx1"/>
                </a:solidFill>
                <a:latin typeface="Arial" charset="0"/>
              </a:defRPr>
            </a:lvl8pPr>
            <a:lvl9pPr marL="3886200" indent="-228600" eaLnBrk="0" fontAlgn="base" hangingPunct="0">
              <a:spcBef>
                <a:spcPct val="0"/>
              </a:spcBef>
              <a:spcAft>
                <a:spcPct val="0"/>
              </a:spcAft>
              <a:tabLst>
                <a:tab pos="92075" algn="l"/>
              </a:tabLst>
              <a:defRPr b="1">
                <a:solidFill>
                  <a:schemeClr val="tx1"/>
                </a:solidFill>
                <a:latin typeface="Arial" charset="0"/>
              </a:defRPr>
            </a:lvl9pPr>
          </a:lstStyle>
          <a:p>
            <a:pPr marL="0" indent="0" algn="just" eaLnBrk="1" hangingPunct="1">
              <a:lnSpc>
                <a:spcPct val="110000"/>
              </a:lnSpc>
              <a:spcBef>
                <a:spcPts val="1200"/>
              </a:spcBef>
              <a:spcAft>
                <a:spcPts val="1200"/>
              </a:spcAft>
            </a:pPr>
            <a:r>
              <a:rPr lang="it-IT" dirty="0">
                <a:solidFill>
                  <a:srgbClr val="0070C0"/>
                </a:solidFill>
                <a:cs typeface="Arial" charset="0"/>
              </a:rPr>
              <a:t>Mitigazione</a:t>
            </a:r>
            <a:r>
              <a:rPr lang="it-IT" b="0" dirty="0">
                <a:cs typeface="Arial" charset="0"/>
              </a:rPr>
              <a:t>: Strategia di prevenzione che agisce sulle </a:t>
            </a:r>
            <a:r>
              <a:rPr lang="it-IT" dirty="0">
                <a:solidFill>
                  <a:srgbClr val="FF0000"/>
                </a:solidFill>
                <a:cs typeface="Arial" charset="0"/>
              </a:rPr>
              <a:t>cause dei cambiamenti climatici</a:t>
            </a:r>
            <a:r>
              <a:rPr lang="it-IT" b="0" dirty="0">
                <a:cs typeface="Arial" charset="0"/>
              </a:rPr>
              <a:t>. Le azioni di mitigazione mirano a ridurre le emissioni di gas serra o a rimuovere tali gas dall’atmosfera</a:t>
            </a:r>
          </a:p>
          <a:p>
            <a:pPr marL="0" indent="0" algn="just" eaLnBrk="1" hangingPunct="1">
              <a:lnSpc>
                <a:spcPct val="110000"/>
              </a:lnSpc>
              <a:spcBef>
                <a:spcPts val="1200"/>
              </a:spcBef>
              <a:spcAft>
                <a:spcPts val="1200"/>
              </a:spcAft>
            </a:pPr>
            <a:r>
              <a:rPr lang="it-IT" dirty="0">
                <a:solidFill>
                  <a:srgbClr val="0070C0"/>
                </a:solidFill>
                <a:cs typeface="Arial" charset="0"/>
              </a:rPr>
              <a:t>Adattamento</a:t>
            </a:r>
            <a:r>
              <a:rPr lang="it-IT" b="0" dirty="0">
                <a:solidFill>
                  <a:srgbClr val="092D4D"/>
                </a:solidFill>
                <a:cs typeface="Arial" charset="0"/>
              </a:rPr>
              <a:t>:</a:t>
            </a:r>
            <a:r>
              <a:rPr lang="it-IT" dirty="0">
                <a:solidFill>
                  <a:srgbClr val="092D4D"/>
                </a:solidFill>
                <a:cs typeface="Arial" charset="0"/>
              </a:rPr>
              <a:t> </a:t>
            </a:r>
            <a:r>
              <a:rPr lang="it-IT" b="0" dirty="0">
                <a:cs typeface="Arial" charset="0"/>
              </a:rPr>
              <a:t>Strategia che agisce </a:t>
            </a:r>
            <a:r>
              <a:rPr lang="it-IT" dirty="0">
                <a:solidFill>
                  <a:srgbClr val="FF0000"/>
                </a:solidFill>
                <a:cs typeface="Arial" charset="0"/>
              </a:rPr>
              <a:t>sugli effetti dei cambiamenti climatici</a:t>
            </a:r>
            <a:r>
              <a:rPr lang="it-IT" b="0" dirty="0">
                <a:cs typeface="Arial" charset="0"/>
              </a:rPr>
              <a:t>. Adeguamento </a:t>
            </a:r>
            <a:r>
              <a:rPr lang="it-IT" dirty="0">
                <a:cs typeface="Arial" charset="0"/>
              </a:rPr>
              <a:t>continuo</a:t>
            </a:r>
            <a:r>
              <a:rPr lang="it-IT" b="0" dirty="0">
                <a:cs typeface="Arial" charset="0"/>
              </a:rPr>
              <a:t> dei sistemi naturali o antropici in risposta alla variabilità delle </a:t>
            </a:r>
            <a:r>
              <a:rPr lang="it-IT" dirty="0">
                <a:cs typeface="Arial" charset="0"/>
              </a:rPr>
              <a:t>attuali</a:t>
            </a:r>
            <a:r>
              <a:rPr lang="it-IT" b="0" dirty="0">
                <a:cs typeface="Arial" charset="0"/>
              </a:rPr>
              <a:t> condizioni climatiche, alle attese variazioni </a:t>
            </a:r>
            <a:r>
              <a:rPr lang="it-IT" dirty="0">
                <a:cs typeface="Arial" charset="0"/>
              </a:rPr>
              <a:t>future</a:t>
            </a:r>
            <a:r>
              <a:rPr lang="it-IT" b="0" dirty="0">
                <a:cs typeface="Arial" charset="0"/>
              </a:rPr>
              <a:t> e ai correlati </a:t>
            </a:r>
            <a:r>
              <a:rPr lang="it-IT" dirty="0">
                <a:cs typeface="Arial" charset="0"/>
              </a:rPr>
              <a:t>effetti</a:t>
            </a:r>
            <a:r>
              <a:rPr lang="it-IT" b="0" dirty="0">
                <a:cs typeface="Arial" charset="0"/>
              </a:rPr>
              <a:t>, in grado di ridurre la </a:t>
            </a:r>
            <a:r>
              <a:rPr lang="it-IT" dirty="0">
                <a:cs typeface="Arial" charset="0"/>
              </a:rPr>
              <a:t>vulnerabilità</a:t>
            </a:r>
            <a:r>
              <a:rPr lang="it-IT" b="0" dirty="0">
                <a:cs typeface="Arial" charset="0"/>
              </a:rPr>
              <a:t> di tali sistemi e di sfruttare possibili </a:t>
            </a:r>
            <a:r>
              <a:rPr lang="it-IT" dirty="0">
                <a:cs typeface="Arial" charset="0"/>
              </a:rPr>
              <a:t>opportunità</a:t>
            </a:r>
            <a:endParaRPr lang="it-IT" b="0" dirty="0">
              <a:solidFill>
                <a:srgbClr val="092D4D"/>
              </a:solidFill>
              <a:cs typeface="Arial" charset="0"/>
            </a:endParaRPr>
          </a:p>
        </p:txBody>
      </p:sp>
      <p:pic>
        <p:nvPicPr>
          <p:cNvPr id="8" name="Picture 2" descr="Adaptation or Mitigation - AwK - Adaptation with Knowledge, Climate Change">
            <a:extLst>
              <a:ext uri="{FF2B5EF4-FFF2-40B4-BE49-F238E27FC236}">
                <a16:creationId xmlns:a16="http://schemas.microsoft.com/office/drawing/2014/main" id="{E9B0B1A3-1CF3-4382-9FB2-403DBD328B5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49721" y="1103901"/>
            <a:ext cx="4513224" cy="3023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876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509132" y="111600"/>
            <a:ext cx="5803193" cy="569356"/>
          </a:xfrm>
          <a:prstGeom prst="rect">
            <a:avLst/>
          </a:prstGeom>
          <a:noFill/>
          <a:ln>
            <a:noFill/>
          </a:ln>
        </p:spPr>
        <p:txBody>
          <a:bodyPr spcFirstLastPara="1" wrap="square" lIns="91425" tIns="91425" rIns="91425" bIns="91425" anchor="t" anchorCtr="0">
            <a:spAutoFit/>
          </a:bodyPr>
          <a:lstStyle/>
          <a:p>
            <a:pPr lvl="0" algn="ctr"/>
            <a:r>
              <a:rPr lang="it-IT" sz="2500" b="1" dirty="0"/>
              <a:t>La capacità di adattamento è limitata</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pic>
        <p:nvPicPr>
          <p:cNvPr id="7" name="Picture 2" descr="Le città galleggianti saranno le città del futuro? Un nuovo progetto targato Italia">
            <a:extLst>
              <a:ext uri="{FF2B5EF4-FFF2-40B4-BE49-F238E27FC236}">
                <a16:creationId xmlns:a16="http://schemas.microsoft.com/office/drawing/2014/main" id="{3F055A83-13C0-450D-8EF7-66E61AF08B9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37424" y="837714"/>
            <a:ext cx="6730431" cy="3596575"/>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8722505E-9FBA-4732-BB27-D10417DE0A5F}"/>
              </a:ext>
            </a:extLst>
          </p:cNvPr>
          <p:cNvSpPr txBox="1"/>
          <p:nvPr/>
        </p:nvSpPr>
        <p:spPr>
          <a:xfrm>
            <a:off x="2943312" y="2287794"/>
            <a:ext cx="3282732" cy="1692771"/>
          </a:xfrm>
          <a:prstGeom prst="rect">
            <a:avLst/>
          </a:prstGeom>
          <a:noFill/>
        </p:spPr>
        <p:txBody>
          <a:bodyPr wrap="square" rtlCol="0">
            <a:spAutoFit/>
          </a:bodyPr>
          <a:lstStyle/>
          <a:p>
            <a:pPr>
              <a:spcBef>
                <a:spcPts val="600"/>
              </a:spcBef>
            </a:pPr>
            <a:r>
              <a:rPr lang="it-IT" dirty="0">
                <a:latin typeface="Arial" panose="020B0604020202020204" pitchFamily="34" charset="0"/>
                <a:cs typeface="Arial" panose="020B0604020202020204" pitchFamily="34" charset="0"/>
              </a:rPr>
              <a:t>V = Valore del bene a rischio</a:t>
            </a:r>
          </a:p>
          <a:p>
            <a:pPr>
              <a:spcBef>
                <a:spcPts val="600"/>
              </a:spcBef>
            </a:pPr>
            <a:r>
              <a:rPr lang="it-IT" dirty="0">
                <a:latin typeface="Arial" panose="020B0604020202020204" pitchFamily="34" charset="0"/>
                <a:cs typeface="Arial" panose="020B0604020202020204" pitchFamily="34" charset="0"/>
              </a:rPr>
              <a:t>C = Costo della misura di adattamento</a:t>
            </a:r>
          </a:p>
          <a:p>
            <a:pPr>
              <a:spcBef>
                <a:spcPts val="600"/>
              </a:spcBef>
            </a:pPr>
            <a:r>
              <a:rPr lang="it-IT" dirty="0">
                <a:latin typeface="Arial" panose="020B0604020202020204" pitchFamily="34" charset="0"/>
                <a:cs typeface="Arial" panose="020B0604020202020204" pitchFamily="34" charset="0"/>
              </a:rPr>
              <a:t>FT = Fattibilità tecnica della misura di adattamento</a:t>
            </a:r>
          </a:p>
          <a:p>
            <a:pPr>
              <a:spcBef>
                <a:spcPts val="600"/>
              </a:spcBef>
            </a:pPr>
            <a:r>
              <a:rPr lang="it-IT" dirty="0">
                <a:latin typeface="Arial" panose="020B0604020202020204" pitchFamily="34" charset="0"/>
                <a:cs typeface="Arial" panose="020B0604020202020204" pitchFamily="34" charset="0"/>
              </a:rPr>
              <a:t>R = Risorse disponibili</a:t>
            </a:r>
          </a:p>
          <a:p>
            <a:pPr>
              <a:spcBef>
                <a:spcPts val="600"/>
              </a:spcBef>
            </a:pPr>
            <a:r>
              <a:rPr lang="it-IT" dirty="0">
                <a:latin typeface="Arial" panose="020B0604020202020204" pitchFamily="34" charset="0"/>
                <a:cs typeface="Arial" panose="020B0604020202020204" pitchFamily="34" charset="0"/>
              </a:rPr>
              <a:t>SA = Accettabilità sociale</a:t>
            </a:r>
          </a:p>
        </p:txBody>
      </p:sp>
      <p:sp>
        <p:nvSpPr>
          <p:cNvPr id="9" name="CasellaDiTesto 8">
            <a:extLst>
              <a:ext uri="{FF2B5EF4-FFF2-40B4-BE49-F238E27FC236}">
                <a16:creationId xmlns:a16="http://schemas.microsoft.com/office/drawing/2014/main" id="{925CA082-1139-47FE-B786-305CFA2E0F2F}"/>
              </a:ext>
            </a:extLst>
          </p:cNvPr>
          <p:cNvSpPr txBox="1"/>
          <p:nvPr/>
        </p:nvSpPr>
        <p:spPr>
          <a:xfrm>
            <a:off x="1470455" y="1515483"/>
            <a:ext cx="6228446" cy="615553"/>
          </a:xfrm>
          <a:prstGeom prst="rect">
            <a:avLst/>
          </a:prstGeom>
          <a:noFill/>
        </p:spPr>
        <p:txBody>
          <a:bodyPr wrap="square" rtlCol="0">
            <a:spAutoFit/>
          </a:bodyPr>
          <a:lstStyle/>
          <a:p>
            <a:pPr algn="ctr"/>
            <a:r>
              <a:rPr lang="it-IT" sz="3400" dirty="0">
                <a:solidFill>
                  <a:schemeClr val="accent1">
                    <a:lumMod val="75000"/>
                  </a:schemeClr>
                </a:solidFill>
                <a:latin typeface="Arial" panose="020B0604020202020204" pitchFamily="34" charset="0"/>
                <a:cs typeface="Arial" panose="020B0604020202020204" pitchFamily="34" charset="0"/>
              </a:rPr>
              <a:t>A = f(V, C, FT, R, SA, ecc.)</a:t>
            </a:r>
          </a:p>
        </p:txBody>
      </p:sp>
    </p:spTree>
    <p:extLst>
      <p:ext uri="{BB962C8B-B14F-4D97-AF65-F5344CB8AC3E}">
        <p14:creationId xmlns:p14="http://schemas.microsoft.com/office/powerpoint/2010/main" val="55073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531434" y="111600"/>
            <a:ext cx="5780891" cy="569356"/>
          </a:xfrm>
          <a:prstGeom prst="rect">
            <a:avLst/>
          </a:prstGeom>
          <a:noFill/>
          <a:ln>
            <a:noFill/>
          </a:ln>
        </p:spPr>
        <p:txBody>
          <a:bodyPr spcFirstLastPara="1" wrap="square" lIns="91425" tIns="91425" rIns="91425" bIns="91425" anchor="t" anchorCtr="0">
            <a:spAutoFit/>
          </a:bodyPr>
          <a:lstStyle/>
          <a:p>
            <a:pPr lvl="0" algn="ctr"/>
            <a:r>
              <a:rPr lang="it-IT" sz="2500" b="1" dirty="0"/>
              <a:t>Il socio-ecosistema Veneziano </a:t>
            </a:r>
            <a:r>
              <a:rPr lang="it-IT" sz="900" b="1" dirty="0"/>
              <a:t>(Giupponi, 2022)</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pic>
        <p:nvPicPr>
          <p:cNvPr id="7" name="Immagine 6" descr="Descrizione: \\thedc01\labGIS_exports\70786_C.1.14\120424_Sistema_venezia.jpg">
            <a:extLst>
              <a:ext uri="{FF2B5EF4-FFF2-40B4-BE49-F238E27FC236}">
                <a16:creationId xmlns:a16="http://schemas.microsoft.com/office/drawing/2014/main" id="{6C714545-5CF1-44A6-AE81-97C984DA857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8333" y="691848"/>
            <a:ext cx="3565548" cy="3759803"/>
          </a:xfrm>
          <a:prstGeom prst="rect">
            <a:avLst/>
          </a:prstGeom>
          <a:noFill/>
          <a:ln>
            <a:noFill/>
          </a:ln>
        </p:spPr>
      </p:pic>
      <p:sp>
        <p:nvSpPr>
          <p:cNvPr id="8" name="Rectangle 5">
            <a:extLst>
              <a:ext uri="{FF2B5EF4-FFF2-40B4-BE49-F238E27FC236}">
                <a16:creationId xmlns:a16="http://schemas.microsoft.com/office/drawing/2014/main" id="{4FBACDD5-4C6C-402D-B531-E342EE1D453A}"/>
              </a:ext>
            </a:extLst>
          </p:cNvPr>
          <p:cNvSpPr>
            <a:spLocks noChangeArrowheads="1"/>
          </p:cNvSpPr>
          <p:nvPr/>
        </p:nvSpPr>
        <p:spPr bwMode="auto">
          <a:xfrm>
            <a:off x="2529228" y="1658182"/>
            <a:ext cx="1576336" cy="27720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it-IT" altLang="it-IT" sz="1300" dirty="0">
                <a:solidFill>
                  <a:srgbClr val="000000"/>
                </a:solidFill>
                <a:ea typeface="Arial Unicode MS" pitchFamily="34" charset="-128"/>
                <a:cs typeface="Arial Unicode MS" pitchFamily="34" charset="-128"/>
              </a:rPr>
              <a:t>Laguna</a:t>
            </a:r>
          </a:p>
        </p:txBody>
      </p:sp>
      <p:sp>
        <p:nvSpPr>
          <p:cNvPr id="9" name="Rectangle 7">
            <a:extLst>
              <a:ext uri="{FF2B5EF4-FFF2-40B4-BE49-F238E27FC236}">
                <a16:creationId xmlns:a16="http://schemas.microsoft.com/office/drawing/2014/main" id="{FEBB3B26-94B4-46BE-8972-7A2BB1CF375A}"/>
              </a:ext>
            </a:extLst>
          </p:cNvPr>
          <p:cNvSpPr>
            <a:spLocks noChangeArrowheads="1"/>
          </p:cNvSpPr>
          <p:nvPr/>
        </p:nvSpPr>
        <p:spPr bwMode="auto">
          <a:xfrm>
            <a:off x="601109" y="2013780"/>
            <a:ext cx="1440000" cy="300178"/>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it-IT" altLang="it-IT" sz="1300" dirty="0">
                <a:solidFill>
                  <a:srgbClr val="000000"/>
                </a:solidFill>
                <a:ea typeface="Arial Unicode MS" pitchFamily="34" charset="-128"/>
                <a:cs typeface="Arial Unicode MS" pitchFamily="34" charset="-128"/>
              </a:rPr>
              <a:t>Aree abitate</a:t>
            </a:r>
          </a:p>
        </p:txBody>
      </p:sp>
      <p:sp>
        <p:nvSpPr>
          <p:cNvPr id="10" name="Rectangle 10">
            <a:extLst>
              <a:ext uri="{FF2B5EF4-FFF2-40B4-BE49-F238E27FC236}">
                <a16:creationId xmlns:a16="http://schemas.microsoft.com/office/drawing/2014/main" id="{53DEA075-E02F-4210-B0C1-5ED6213B0BEB}"/>
              </a:ext>
            </a:extLst>
          </p:cNvPr>
          <p:cNvSpPr>
            <a:spLocks noChangeArrowheads="1"/>
          </p:cNvSpPr>
          <p:nvPr/>
        </p:nvSpPr>
        <p:spPr bwMode="auto">
          <a:xfrm>
            <a:off x="2409954" y="3277530"/>
            <a:ext cx="1708748" cy="223386"/>
          </a:xfrm>
          <a:prstGeom prst="rect">
            <a:avLst/>
          </a:prstGeom>
          <a:solidFill>
            <a:srgbClr val="CCFFFF">
              <a:alpha val="44000"/>
            </a:srgbClr>
          </a:solidFill>
          <a:ln w="9525">
            <a:solidFill>
              <a:schemeClr val="bg1"/>
            </a:solidFill>
            <a:prstDash val="dashDot"/>
            <a:miter lim="800000"/>
            <a:headEnd/>
            <a:tailEnd/>
          </a:ln>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it-IT" altLang="it-IT" sz="1300" dirty="0">
                <a:solidFill>
                  <a:schemeClr val="bg1"/>
                </a:solidFill>
                <a:ea typeface="Arial Unicode MS" pitchFamily="34" charset="-128"/>
                <a:cs typeface="Arial Unicode MS" pitchFamily="34" charset="-128"/>
              </a:rPr>
              <a:t>Nord Adriatico</a:t>
            </a:r>
          </a:p>
        </p:txBody>
      </p:sp>
      <p:sp>
        <p:nvSpPr>
          <p:cNvPr id="11" name="Rectangle 10">
            <a:extLst>
              <a:ext uri="{FF2B5EF4-FFF2-40B4-BE49-F238E27FC236}">
                <a16:creationId xmlns:a16="http://schemas.microsoft.com/office/drawing/2014/main" id="{C7938840-94A7-4A22-941E-94F96E493126}"/>
              </a:ext>
            </a:extLst>
          </p:cNvPr>
          <p:cNvSpPr>
            <a:spLocks noChangeArrowheads="1"/>
          </p:cNvSpPr>
          <p:nvPr/>
        </p:nvSpPr>
        <p:spPr bwMode="auto">
          <a:xfrm>
            <a:off x="154926" y="1196898"/>
            <a:ext cx="1409680" cy="300178"/>
          </a:xfrm>
          <a:prstGeom prst="rect">
            <a:avLst/>
          </a:prstGeom>
          <a:solidFill>
            <a:srgbClr val="CCFFFF"/>
          </a:solidFill>
          <a:ln w="9525">
            <a:solidFill>
              <a:schemeClr val="tx1"/>
            </a:solidFill>
            <a:prstDash val="dashDot"/>
            <a:miter lim="800000"/>
            <a:headEnd/>
            <a:tailEnd/>
          </a:ln>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it-IT" altLang="it-IT" sz="1300" dirty="0">
                <a:solidFill>
                  <a:srgbClr val="000000"/>
                </a:solidFill>
                <a:ea typeface="Arial Unicode MS" pitchFamily="34" charset="-128"/>
                <a:cs typeface="Arial Unicode MS" pitchFamily="34" charset="-128"/>
              </a:rPr>
              <a:t>Bacino scolante</a:t>
            </a:r>
          </a:p>
        </p:txBody>
      </p:sp>
      <p:sp>
        <p:nvSpPr>
          <p:cNvPr id="12" name="Rectangle 5">
            <a:extLst>
              <a:ext uri="{FF2B5EF4-FFF2-40B4-BE49-F238E27FC236}">
                <a16:creationId xmlns:a16="http://schemas.microsoft.com/office/drawing/2014/main" id="{F48BE3AD-5AC9-4ADA-9BCE-F7AE7D500A74}"/>
              </a:ext>
            </a:extLst>
          </p:cNvPr>
          <p:cNvSpPr>
            <a:spLocks noChangeArrowheads="1"/>
          </p:cNvSpPr>
          <p:nvPr/>
        </p:nvSpPr>
        <p:spPr bwMode="auto">
          <a:xfrm>
            <a:off x="2409954" y="2496360"/>
            <a:ext cx="1213000" cy="277207"/>
          </a:xfrm>
          <a:prstGeom prst="rect">
            <a:avLst/>
          </a:prstGeom>
          <a:solidFill>
            <a:srgbClr val="FFC000"/>
          </a:solidFill>
          <a:ln w="9525">
            <a:solidFill>
              <a:schemeClr val="tx1"/>
            </a:solidFill>
            <a:miter lim="800000"/>
            <a:headEnd/>
            <a:tailEnd/>
          </a:ln>
          <a:effec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it-IT" altLang="it-IT" sz="1300" dirty="0">
                <a:solidFill>
                  <a:srgbClr val="000000"/>
                </a:solidFill>
                <a:ea typeface="Arial Unicode MS" pitchFamily="34" charset="-128"/>
                <a:cs typeface="Arial Unicode MS" pitchFamily="34" charset="-128"/>
              </a:rPr>
              <a:t>Litorali</a:t>
            </a:r>
          </a:p>
        </p:txBody>
      </p:sp>
      <p:sp>
        <p:nvSpPr>
          <p:cNvPr id="13" name="Rettangolo 12">
            <a:extLst>
              <a:ext uri="{FF2B5EF4-FFF2-40B4-BE49-F238E27FC236}">
                <a16:creationId xmlns:a16="http://schemas.microsoft.com/office/drawing/2014/main" id="{358BEF8D-D77F-4DAC-93D8-C4EB4519B9B3}"/>
              </a:ext>
            </a:extLst>
          </p:cNvPr>
          <p:cNvSpPr/>
          <p:nvPr/>
        </p:nvSpPr>
        <p:spPr>
          <a:xfrm>
            <a:off x="2914185" y="3891587"/>
            <a:ext cx="1130247" cy="291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CasellaDiTesto 4">
            <a:extLst>
              <a:ext uri="{FF2B5EF4-FFF2-40B4-BE49-F238E27FC236}">
                <a16:creationId xmlns:a16="http://schemas.microsoft.com/office/drawing/2014/main" id="{465090EA-D5DC-4EF4-8852-7398BBD67F8C}"/>
              </a:ext>
            </a:extLst>
          </p:cNvPr>
          <p:cNvSpPr txBox="1">
            <a:spLocks noChangeArrowheads="1"/>
          </p:cNvSpPr>
          <p:nvPr/>
        </p:nvSpPr>
        <p:spPr bwMode="auto">
          <a:xfrm>
            <a:off x="4665562" y="1823901"/>
            <a:ext cx="3830737" cy="6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tabLst>
                <a:tab pos="92075" algn="l"/>
              </a:tabLst>
              <a:defRPr b="1">
                <a:solidFill>
                  <a:schemeClr val="tx1"/>
                </a:solidFill>
                <a:latin typeface="Arial" charset="0"/>
              </a:defRPr>
            </a:lvl1pPr>
            <a:lvl2pPr marL="742950" indent="-285750" eaLnBrk="0" hangingPunct="0">
              <a:tabLst>
                <a:tab pos="92075" algn="l"/>
              </a:tabLst>
              <a:defRPr b="1">
                <a:solidFill>
                  <a:schemeClr val="tx1"/>
                </a:solidFill>
                <a:latin typeface="Arial" charset="0"/>
              </a:defRPr>
            </a:lvl2pPr>
            <a:lvl3pPr marL="1143000" indent="-228600" eaLnBrk="0" hangingPunct="0">
              <a:tabLst>
                <a:tab pos="92075" algn="l"/>
              </a:tabLst>
              <a:defRPr b="1">
                <a:solidFill>
                  <a:schemeClr val="tx1"/>
                </a:solidFill>
                <a:latin typeface="Arial" charset="0"/>
              </a:defRPr>
            </a:lvl3pPr>
            <a:lvl4pPr marL="1600200" indent="-228600" eaLnBrk="0" hangingPunct="0">
              <a:tabLst>
                <a:tab pos="92075" algn="l"/>
              </a:tabLst>
              <a:defRPr b="1">
                <a:solidFill>
                  <a:schemeClr val="tx1"/>
                </a:solidFill>
                <a:latin typeface="Arial" charset="0"/>
              </a:defRPr>
            </a:lvl4pPr>
            <a:lvl5pPr marL="2057400" indent="-228600" eaLnBrk="0" hangingPunct="0">
              <a:tabLst>
                <a:tab pos="92075" algn="l"/>
              </a:tabLst>
              <a:defRPr b="1">
                <a:solidFill>
                  <a:schemeClr val="tx1"/>
                </a:solidFill>
                <a:latin typeface="Arial" charset="0"/>
              </a:defRPr>
            </a:lvl5pPr>
            <a:lvl6pPr marL="2514600" indent="-228600" eaLnBrk="0" fontAlgn="base" hangingPunct="0">
              <a:spcBef>
                <a:spcPct val="0"/>
              </a:spcBef>
              <a:spcAft>
                <a:spcPct val="0"/>
              </a:spcAft>
              <a:tabLst>
                <a:tab pos="92075" algn="l"/>
              </a:tabLst>
              <a:defRPr b="1">
                <a:solidFill>
                  <a:schemeClr val="tx1"/>
                </a:solidFill>
                <a:latin typeface="Arial" charset="0"/>
              </a:defRPr>
            </a:lvl6pPr>
            <a:lvl7pPr marL="2971800" indent="-228600" eaLnBrk="0" fontAlgn="base" hangingPunct="0">
              <a:spcBef>
                <a:spcPct val="0"/>
              </a:spcBef>
              <a:spcAft>
                <a:spcPct val="0"/>
              </a:spcAft>
              <a:tabLst>
                <a:tab pos="92075" algn="l"/>
              </a:tabLst>
              <a:defRPr b="1">
                <a:solidFill>
                  <a:schemeClr val="tx1"/>
                </a:solidFill>
                <a:latin typeface="Arial" charset="0"/>
              </a:defRPr>
            </a:lvl7pPr>
            <a:lvl8pPr marL="3429000" indent="-228600" eaLnBrk="0" fontAlgn="base" hangingPunct="0">
              <a:spcBef>
                <a:spcPct val="0"/>
              </a:spcBef>
              <a:spcAft>
                <a:spcPct val="0"/>
              </a:spcAft>
              <a:tabLst>
                <a:tab pos="92075" algn="l"/>
              </a:tabLst>
              <a:defRPr b="1">
                <a:solidFill>
                  <a:schemeClr val="tx1"/>
                </a:solidFill>
                <a:latin typeface="Arial" charset="0"/>
              </a:defRPr>
            </a:lvl8pPr>
            <a:lvl9pPr marL="3886200" indent="-228600" eaLnBrk="0" fontAlgn="base" hangingPunct="0">
              <a:spcBef>
                <a:spcPct val="0"/>
              </a:spcBef>
              <a:spcAft>
                <a:spcPct val="0"/>
              </a:spcAft>
              <a:tabLst>
                <a:tab pos="92075" algn="l"/>
              </a:tabLst>
              <a:defRPr b="1">
                <a:solidFill>
                  <a:schemeClr val="tx1"/>
                </a:solidFill>
                <a:latin typeface="Arial" charset="0"/>
              </a:defRPr>
            </a:lvl9pPr>
          </a:lstStyle>
          <a:p>
            <a:pPr marL="0" indent="0" algn="just" eaLnBrk="1" hangingPunct="1">
              <a:lnSpc>
                <a:spcPct val="110000"/>
              </a:lnSpc>
              <a:spcBef>
                <a:spcPts val="1200"/>
              </a:spcBef>
              <a:spcAft>
                <a:spcPts val="1200"/>
              </a:spcAft>
            </a:pPr>
            <a:r>
              <a:rPr lang="it-IT" sz="1600" b="0" dirty="0">
                <a:cs typeface="Arial" charset="0"/>
              </a:rPr>
              <a:t>Interconnessioni interne tra elementi naturali ed antropici</a:t>
            </a:r>
          </a:p>
        </p:txBody>
      </p:sp>
      <p:sp>
        <p:nvSpPr>
          <p:cNvPr id="15" name="CasellaDiTesto 4">
            <a:extLst>
              <a:ext uri="{FF2B5EF4-FFF2-40B4-BE49-F238E27FC236}">
                <a16:creationId xmlns:a16="http://schemas.microsoft.com/office/drawing/2014/main" id="{4A975B9C-EF9E-4A34-B078-005800BF5432}"/>
              </a:ext>
            </a:extLst>
          </p:cNvPr>
          <p:cNvSpPr txBox="1">
            <a:spLocks noChangeArrowheads="1"/>
          </p:cNvSpPr>
          <p:nvPr/>
        </p:nvSpPr>
        <p:spPr bwMode="auto">
          <a:xfrm>
            <a:off x="4665561" y="2562395"/>
            <a:ext cx="3830737" cy="6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tabLst>
                <a:tab pos="92075" algn="l"/>
              </a:tabLst>
              <a:defRPr b="1">
                <a:solidFill>
                  <a:schemeClr val="tx1"/>
                </a:solidFill>
                <a:latin typeface="Arial" charset="0"/>
              </a:defRPr>
            </a:lvl1pPr>
            <a:lvl2pPr marL="742950" indent="-285750" eaLnBrk="0" hangingPunct="0">
              <a:tabLst>
                <a:tab pos="92075" algn="l"/>
              </a:tabLst>
              <a:defRPr b="1">
                <a:solidFill>
                  <a:schemeClr val="tx1"/>
                </a:solidFill>
                <a:latin typeface="Arial" charset="0"/>
              </a:defRPr>
            </a:lvl2pPr>
            <a:lvl3pPr marL="1143000" indent="-228600" eaLnBrk="0" hangingPunct="0">
              <a:tabLst>
                <a:tab pos="92075" algn="l"/>
              </a:tabLst>
              <a:defRPr b="1">
                <a:solidFill>
                  <a:schemeClr val="tx1"/>
                </a:solidFill>
                <a:latin typeface="Arial" charset="0"/>
              </a:defRPr>
            </a:lvl3pPr>
            <a:lvl4pPr marL="1600200" indent="-228600" eaLnBrk="0" hangingPunct="0">
              <a:tabLst>
                <a:tab pos="92075" algn="l"/>
              </a:tabLst>
              <a:defRPr b="1">
                <a:solidFill>
                  <a:schemeClr val="tx1"/>
                </a:solidFill>
                <a:latin typeface="Arial" charset="0"/>
              </a:defRPr>
            </a:lvl4pPr>
            <a:lvl5pPr marL="2057400" indent="-228600" eaLnBrk="0" hangingPunct="0">
              <a:tabLst>
                <a:tab pos="92075" algn="l"/>
              </a:tabLst>
              <a:defRPr b="1">
                <a:solidFill>
                  <a:schemeClr val="tx1"/>
                </a:solidFill>
                <a:latin typeface="Arial" charset="0"/>
              </a:defRPr>
            </a:lvl5pPr>
            <a:lvl6pPr marL="2514600" indent="-228600" eaLnBrk="0" fontAlgn="base" hangingPunct="0">
              <a:spcBef>
                <a:spcPct val="0"/>
              </a:spcBef>
              <a:spcAft>
                <a:spcPct val="0"/>
              </a:spcAft>
              <a:tabLst>
                <a:tab pos="92075" algn="l"/>
              </a:tabLst>
              <a:defRPr b="1">
                <a:solidFill>
                  <a:schemeClr val="tx1"/>
                </a:solidFill>
                <a:latin typeface="Arial" charset="0"/>
              </a:defRPr>
            </a:lvl6pPr>
            <a:lvl7pPr marL="2971800" indent="-228600" eaLnBrk="0" fontAlgn="base" hangingPunct="0">
              <a:spcBef>
                <a:spcPct val="0"/>
              </a:spcBef>
              <a:spcAft>
                <a:spcPct val="0"/>
              </a:spcAft>
              <a:tabLst>
                <a:tab pos="92075" algn="l"/>
              </a:tabLst>
              <a:defRPr b="1">
                <a:solidFill>
                  <a:schemeClr val="tx1"/>
                </a:solidFill>
                <a:latin typeface="Arial" charset="0"/>
              </a:defRPr>
            </a:lvl7pPr>
            <a:lvl8pPr marL="3429000" indent="-228600" eaLnBrk="0" fontAlgn="base" hangingPunct="0">
              <a:spcBef>
                <a:spcPct val="0"/>
              </a:spcBef>
              <a:spcAft>
                <a:spcPct val="0"/>
              </a:spcAft>
              <a:tabLst>
                <a:tab pos="92075" algn="l"/>
              </a:tabLst>
              <a:defRPr b="1">
                <a:solidFill>
                  <a:schemeClr val="tx1"/>
                </a:solidFill>
                <a:latin typeface="Arial" charset="0"/>
              </a:defRPr>
            </a:lvl8pPr>
            <a:lvl9pPr marL="3886200" indent="-228600" eaLnBrk="0" fontAlgn="base" hangingPunct="0">
              <a:spcBef>
                <a:spcPct val="0"/>
              </a:spcBef>
              <a:spcAft>
                <a:spcPct val="0"/>
              </a:spcAft>
              <a:tabLst>
                <a:tab pos="92075" algn="l"/>
              </a:tabLst>
              <a:defRPr b="1">
                <a:solidFill>
                  <a:schemeClr val="tx1"/>
                </a:solidFill>
                <a:latin typeface="Arial" charset="0"/>
              </a:defRPr>
            </a:lvl9pPr>
          </a:lstStyle>
          <a:p>
            <a:pPr marL="0" indent="0" algn="just" eaLnBrk="1" hangingPunct="1">
              <a:lnSpc>
                <a:spcPct val="110000"/>
              </a:lnSpc>
              <a:spcBef>
                <a:spcPts val="1200"/>
              </a:spcBef>
              <a:spcAft>
                <a:spcPts val="1200"/>
              </a:spcAft>
            </a:pPr>
            <a:r>
              <a:rPr lang="it-IT" sz="1600" b="0" dirty="0">
                <a:cs typeface="Arial" charset="0"/>
              </a:rPr>
              <a:t>Relazioni economiche, sociali ed ambientali con l’esterno</a:t>
            </a:r>
          </a:p>
        </p:txBody>
      </p:sp>
    </p:spTree>
    <p:extLst>
      <p:ext uri="{BB962C8B-B14F-4D97-AF65-F5344CB8AC3E}">
        <p14:creationId xmlns:p14="http://schemas.microsoft.com/office/powerpoint/2010/main" val="2708368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sp>
        <p:nvSpPr>
          <p:cNvPr id="69" name="Google Shape;69;p14"/>
          <p:cNvSpPr txBox="1"/>
          <p:nvPr/>
        </p:nvSpPr>
        <p:spPr>
          <a:xfrm>
            <a:off x="1434790" y="111600"/>
            <a:ext cx="5877535" cy="553968"/>
          </a:xfrm>
          <a:prstGeom prst="rect">
            <a:avLst/>
          </a:prstGeom>
          <a:noFill/>
          <a:ln>
            <a:noFill/>
          </a:ln>
        </p:spPr>
        <p:txBody>
          <a:bodyPr spcFirstLastPara="1" wrap="square" lIns="91425" tIns="91425" rIns="91425" bIns="91425" anchor="t" anchorCtr="0">
            <a:spAutoFit/>
          </a:bodyPr>
          <a:lstStyle/>
          <a:p>
            <a:pPr lvl="0" algn="ctr"/>
            <a:r>
              <a:rPr lang="it-IT" sz="2400" b="1" dirty="0"/>
              <a:t>Approccio di “coping” all’adattamento</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pic>
        <p:nvPicPr>
          <p:cNvPr id="7" name="Picture 2" descr="Immagine 1">
            <a:extLst>
              <a:ext uri="{FF2B5EF4-FFF2-40B4-BE49-F238E27FC236}">
                <a16:creationId xmlns:a16="http://schemas.microsoft.com/office/drawing/2014/main" id="{BBFA0E2C-CD2B-4E43-B682-1A7A00A2BAD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896557" y="983943"/>
            <a:ext cx="7478387" cy="2066925"/>
          </a:xfrm>
          <a:prstGeom prst="rect">
            <a:avLst/>
          </a:prstGeom>
          <a:noFill/>
          <a:ln w="22225" cap="flat" cmpd="sng">
            <a:solidFill>
              <a:schemeClr val="accent5">
                <a:lumMod val="7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CasellaDiTesto 7">
            <a:extLst>
              <a:ext uri="{FF2B5EF4-FFF2-40B4-BE49-F238E27FC236}">
                <a16:creationId xmlns:a16="http://schemas.microsoft.com/office/drawing/2014/main" id="{3A698C97-016E-4595-846E-EB5D815F6082}"/>
              </a:ext>
            </a:extLst>
          </p:cNvPr>
          <p:cNvSpPr txBox="1">
            <a:spLocks noChangeArrowheads="1"/>
          </p:cNvSpPr>
          <p:nvPr/>
        </p:nvSpPr>
        <p:spPr bwMode="auto">
          <a:xfrm>
            <a:off x="1072143" y="3187534"/>
            <a:ext cx="6905625" cy="88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tabLst>
                <a:tab pos="92075" algn="l"/>
              </a:tabLst>
              <a:defRPr b="1">
                <a:solidFill>
                  <a:schemeClr val="tx1"/>
                </a:solidFill>
                <a:latin typeface="Arial" charset="0"/>
              </a:defRPr>
            </a:lvl1pPr>
            <a:lvl2pPr marL="742950" indent="-285750" eaLnBrk="0" hangingPunct="0">
              <a:tabLst>
                <a:tab pos="92075" algn="l"/>
              </a:tabLst>
              <a:defRPr b="1">
                <a:solidFill>
                  <a:schemeClr val="tx1"/>
                </a:solidFill>
                <a:latin typeface="Arial" charset="0"/>
              </a:defRPr>
            </a:lvl2pPr>
            <a:lvl3pPr marL="1143000" indent="-228600" eaLnBrk="0" hangingPunct="0">
              <a:tabLst>
                <a:tab pos="92075" algn="l"/>
              </a:tabLst>
              <a:defRPr b="1">
                <a:solidFill>
                  <a:schemeClr val="tx1"/>
                </a:solidFill>
                <a:latin typeface="Arial" charset="0"/>
              </a:defRPr>
            </a:lvl3pPr>
            <a:lvl4pPr marL="1600200" indent="-228600" eaLnBrk="0" hangingPunct="0">
              <a:tabLst>
                <a:tab pos="92075" algn="l"/>
              </a:tabLst>
              <a:defRPr b="1">
                <a:solidFill>
                  <a:schemeClr val="tx1"/>
                </a:solidFill>
                <a:latin typeface="Arial" charset="0"/>
              </a:defRPr>
            </a:lvl4pPr>
            <a:lvl5pPr marL="2057400" indent="-228600" eaLnBrk="0" hangingPunct="0">
              <a:tabLst>
                <a:tab pos="92075" algn="l"/>
              </a:tabLst>
              <a:defRPr b="1">
                <a:solidFill>
                  <a:schemeClr val="tx1"/>
                </a:solidFill>
                <a:latin typeface="Arial" charset="0"/>
              </a:defRPr>
            </a:lvl5pPr>
            <a:lvl6pPr marL="2514600" indent="-228600" eaLnBrk="0" fontAlgn="base" hangingPunct="0">
              <a:spcBef>
                <a:spcPct val="0"/>
              </a:spcBef>
              <a:spcAft>
                <a:spcPct val="0"/>
              </a:spcAft>
              <a:tabLst>
                <a:tab pos="92075" algn="l"/>
              </a:tabLst>
              <a:defRPr b="1">
                <a:solidFill>
                  <a:schemeClr val="tx1"/>
                </a:solidFill>
                <a:latin typeface="Arial" charset="0"/>
              </a:defRPr>
            </a:lvl6pPr>
            <a:lvl7pPr marL="2971800" indent="-228600" eaLnBrk="0" fontAlgn="base" hangingPunct="0">
              <a:spcBef>
                <a:spcPct val="0"/>
              </a:spcBef>
              <a:spcAft>
                <a:spcPct val="0"/>
              </a:spcAft>
              <a:tabLst>
                <a:tab pos="92075" algn="l"/>
              </a:tabLst>
              <a:defRPr b="1">
                <a:solidFill>
                  <a:schemeClr val="tx1"/>
                </a:solidFill>
                <a:latin typeface="Arial" charset="0"/>
              </a:defRPr>
            </a:lvl7pPr>
            <a:lvl8pPr marL="3429000" indent="-228600" eaLnBrk="0" fontAlgn="base" hangingPunct="0">
              <a:spcBef>
                <a:spcPct val="0"/>
              </a:spcBef>
              <a:spcAft>
                <a:spcPct val="0"/>
              </a:spcAft>
              <a:tabLst>
                <a:tab pos="92075" algn="l"/>
              </a:tabLst>
              <a:defRPr b="1">
                <a:solidFill>
                  <a:schemeClr val="tx1"/>
                </a:solidFill>
                <a:latin typeface="Arial" charset="0"/>
              </a:defRPr>
            </a:lvl8pPr>
            <a:lvl9pPr marL="3886200" indent="-228600" eaLnBrk="0" fontAlgn="base" hangingPunct="0">
              <a:spcBef>
                <a:spcPct val="0"/>
              </a:spcBef>
              <a:spcAft>
                <a:spcPct val="0"/>
              </a:spcAft>
              <a:tabLst>
                <a:tab pos="92075" algn="l"/>
              </a:tabLst>
              <a:defRPr b="1">
                <a:solidFill>
                  <a:schemeClr val="tx1"/>
                </a:solidFill>
                <a:latin typeface="Arial" charset="0"/>
              </a:defRPr>
            </a:lvl9pPr>
          </a:lstStyle>
          <a:p>
            <a:pPr marL="0" indent="0" algn="ctr" eaLnBrk="1" hangingPunct="1">
              <a:lnSpc>
                <a:spcPct val="110000"/>
              </a:lnSpc>
              <a:spcBef>
                <a:spcPts val="1200"/>
              </a:spcBef>
              <a:spcAft>
                <a:spcPts val="1200"/>
              </a:spcAft>
            </a:pPr>
            <a:r>
              <a:rPr lang="it-IT" sz="1600" b="0" dirty="0">
                <a:latin typeface="Arial" panose="020B0604020202020204" pitchFamily="34" charset="0"/>
                <a:cs typeface="Arial" panose="020B0604020202020204" pitchFamily="34" charset="0"/>
              </a:rPr>
              <a:t>Approccio che apporta benefici a breve termine che si riducono a zero in concomitanza di eventi disastrosi. Il recupero dello stato precedente può comportare elevati costi</a:t>
            </a:r>
          </a:p>
        </p:txBody>
      </p:sp>
    </p:spTree>
    <p:extLst>
      <p:ext uri="{BB962C8B-B14F-4D97-AF65-F5344CB8AC3E}">
        <p14:creationId xmlns:p14="http://schemas.microsoft.com/office/powerpoint/2010/main" val="1291217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cstate="print">
            <a:alphaModFix/>
            <a:extLst>
              <a:ext uri="{28A0092B-C50C-407E-A947-70E740481C1C}">
                <a14:useLocalDpi xmlns:a14="http://schemas.microsoft.com/office/drawing/2010/main"/>
              </a:ext>
            </a:extLst>
          </a:blip>
          <a:srcRect r="-3723"/>
          <a:stretch/>
        </p:blipFill>
        <p:spPr>
          <a:xfrm>
            <a:off x="-12" y="0"/>
            <a:ext cx="1750025" cy="792600"/>
          </a:xfrm>
          <a:prstGeom prst="rect">
            <a:avLst/>
          </a:prstGeom>
          <a:noFill/>
          <a:ln>
            <a:noFill/>
          </a:ln>
        </p:spPr>
      </p:pic>
      <p:sp>
        <p:nvSpPr>
          <p:cNvPr id="66" name="Google Shape;66;p14"/>
          <p:cNvSpPr/>
          <p:nvPr/>
        </p:nvSpPr>
        <p:spPr>
          <a:xfrm>
            <a:off x="311700" y="4489288"/>
            <a:ext cx="8520600" cy="86700"/>
          </a:xfrm>
          <a:prstGeom prst="rect">
            <a:avLst/>
          </a:prstGeom>
          <a:solidFill>
            <a:srgbClr val="E306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311700" y="4576000"/>
            <a:ext cx="8520600" cy="369302"/>
          </a:xfrm>
          <a:prstGeom prst="rect">
            <a:avLst/>
          </a:prstGeom>
          <a:noFill/>
          <a:ln>
            <a:noFill/>
          </a:ln>
        </p:spPr>
        <p:txBody>
          <a:bodyPr spcFirstLastPara="1" wrap="square" lIns="91425" tIns="91425" rIns="91425" bIns="91425" anchor="t" anchorCtr="0">
            <a:spAutoFit/>
          </a:bodyPr>
          <a:lstStyle/>
          <a:p>
            <a:pPr lvl="0" algn="ctr"/>
            <a:r>
              <a:rPr lang="it-IT" sz="1200" dirty="0">
                <a:solidFill>
                  <a:schemeClr val="dk1"/>
                </a:solidFill>
                <a:highlight>
                  <a:schemeClr val="lt1"/>
                </a:highlight>
              </a:rPr>
              <a:t>Emiliano Ramieri</a:t>
            </a:r>
            <a:r>
              <a:rPr lang="it" sz="1200" dirty="0">
                <a:solidFill>
                  <a:schemeClr val="dk1"/>
                </a:solidFill>
                <a:highlight>
                  <a:schemeClr val="lt1"/>
                </a:highlight>
              </a:rPr>
              <a:t> - </a:t>
            </a:r>
            <a:r>
              <a:rPr lang="it-IT" sz="1200" dirty="0">
                <a:solidFill>
                  <a:schemeClr val="dk1"/>
                </a:solidFill>
              </a:rPr>
              <a:t>La salvaguardia fisica ed ambientale della città di fronte ai cambiamenti climatici</a:t>
            </a:r>
          </a:p>
        </p:txBody>
      </p:sp>
      <p:pic>
        <p:nvPicPr>
          <p:cNvPr id="71" name="Google Shape;71;p14"/>
          <p:cNvPicPr preferRelativeResize="0"/>
          <p:nvPr/>
        </p:nvPicPr>
        <p:blipFill rotWithShape="1">
          <a:blip r:embed="rId4" cstate="print">
            <a:alphaModFix/>
            <a:extLst>
              <a:ext uri="{28A0092B-C50C-407E-A947-70E740481C1C}">
                <a14:useLocalDpi xmlns:a14="http://schemas.microsoft.com/office/drawing/2010/main"/>
              </a:ext>
            </a:extLst>
          </a:blip>
          <a:srcRect t="29300" b="27426"/>
          <a:stretch/>
        </p:blipFill>
        <p:spPr>
          <a:xfrm>
            <a:off x="7312407" y="0"/>
            <a:ext cx="1831593" cy="792600"/>
          </a:xfrm>
          <a:prstGeom prst="rect">
            <a:avLst/>
          </a:prstGeom>
          <a:noFill/>
          <a:ln>
            <a:noFill/>
          </a:ln>
        </p:spPr>
      </p:pic>
      <p:pic>
        <p:nvPicPr>
          <p:cNvPr id="7" name="Picture 2">
            <a:extLst>
              <a:ext uri="{FF2B5EF4-FFF2-40B4-BE49-F238E27FC236}">
                <a16:creationId xmlns:a16="http://schemas.microsoft.com/office/drawing/2014/main" id="{A69639E9-8DB7-446F-AAEC-269DF885F29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4040" y="2688787"/>
            <a:ext cx="2517272" cy="163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04E9DC66-63F5-4FCE-9FC3-222D4A0D50E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17758" y="956920"/>
            <a:ext cx="2517272" cy="1678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a:extLst>
              <a:ext uri="{FF2B5EF4-FFF2-40B4-BE49-F238E27FC236}">
                <a16:creationId xmlns:a16="http://schemas.microsoft.com/office/drawing/2014/main" id="{5449F6E4-6561-42EA-9152-3BE8408E4E8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67773" y="970681"/>
            <a:ext cx="2441883" cy="166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a:extLst>
              <a:ext uri="{FF2B5EF4-FFF2-40B4-BE49-F238E27FC236}">
                <a16:creationId xmlns:a16="http://schemas.microsoft.com/office/drawing/2014/main" id="{1F60E594-9C9E-4854-9800-B84CE8AC5F1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42399" y="956874"/>
            <a:ext cx="2239474" cy="1677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a:extLst>
              <a:ext uri="{FF2B5EF4-FFF2-40B4-BE49-F238E27FC236}">
                <a16:creationId xmlns:a16="http://schemas.microsoft.com/office/drawing/2014/main" id="{CA0C6764-CBAA-4D50-8F48-FF4092B8089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042399" y="2688787"/>
            <a:ext cx="2239474" cy="163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a:extLst>
              <a:ext uri="{FF2B5EF4-FFF2-40B4-BE49-F238E27FC236}">
                <a16:creationId xmlns:a16="http://schemas.microsoft.com/office/drawing/2014/main" id="{38D15B36-BDDA-4C90-9728-0936681BC480}"/>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467772" y="2688785"/>
            <a:ext cx="2441883" cy="1636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Google Shape;69;p14">
            <a:extLst>
              <a:ext uri="{FF2B5EF4-FFF2-40B4-BE49-F238E27FC236}">
                <a16:creationId xmlns:a16="http://schemas.microsoft.com/office/drawing/2014/main" id="{CC277C79-D70C-4197-B50C-00CF04C93E0F}"/>
              </a:ext>
            </a:extLst>
          </p:cNvPr>
          <p:cNvSpPr txBox="1"/>
          <p:nvPr/>
        </p:nvSpPr>
        <p:spPr>
          <a:xfrm>
            <a:off x="1434790" y="111600"/>
            <a:ext cx="5877535" cy="553968"/>
          </a:xfrm>
          <a:prstGeom prst="rect">
            <a:avLst/>
          </a:prstGeom>
          <a:noFill/>
          <a:ln>
            <a:noFill/>
          </a:ln>
        </p:spPr>
        <p:txBody>
          <a:bodyPr spcFirstLastPara="1" wrap="square" lIns="91425" tIns="91425" rIns="91425" bIns="91425" anchor="t" anchorCtr="0">
            <a:spAutoFit/>
          </a:bodyPr>
          <a:lstStyle/>
          <a:p>
            <a:pPr lvl="0" algn="ctr"/>
            <a:r>
              <a:rPr lang="it-IT" sz="2400" b="1" dirty="0"/>
              <a:t>Approccio di “coping” all’adattamento</a:t>
            </a:r>
          </a:p>
        </p:txBody>
      </p:sp>
    </p:spTree>
    <p:extLst>
      <p:ext uri="{BB962C8B-B14F-4D97-AF65-F5344CB8AC3E}">
        <p14:creationId xmlns:p14="http://schemas.microsoft.com/office/powerpoint/2010/main" val="22202079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1716</Words>
  <Application>Microsoft Office PowerPoint</Application>
  <PresentationFormat>Presentazione su schermo (16:9)</PresentationFormat>
  <Paragraphs>127</Paragraphs>
  <Slides>24</Slides>
  <Notes>24</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24</vt:i4>
      </vt:variant>
    </vt:vector>
  </HeadingPairs>
  <TitlesOfParts>
    <vt:vector size="29" baseType="lpstr">
      <vt:lpstr>Arial</vt:lpstr>
      <vt:lpstr>Arial Unicode MS</vt:lpstr>
      <vt:lpstr>Colonna MT</vt:lpstr>
      <vt:lpstr>Verdana</vt:lpstr>
      <vt:lpstr>Simple Light</vt:lpstr>
      <vt:lpstr>La salvaguardia fisica ed ambientale della città di fronte ai cambiamenti climatici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salvaguardia fisica ed ambientale della città di fronte ai cambiamenti climatici</dc:title>
  <dc:creator>Emiliano Ramieri</dc:creator>
  <cp:lastModifiedBy>Emiliano R</cp:lastModifiedBy>
  <cp:revision>86</cp:revision>
  <dcterms:modified xsi:type="dcterms:W3CDTF">2023-03-24T10:39:53Z</dcterms:modified>
</cp:coreProperties>
</file>